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</p:sldMasterIdLst>
  <p:notesMasterIdLst>
    <p:notesMasterId r:id="rId11"/>
  </p:notesMasterIdLst>
  <p:sldIdLst>
    <p:sldId id="324" r:id="rId3"/>
    <p:sldId id="326" r:id="rId4"/>
    <p:sldId id="328" r:id="rId5"/>
    <p:sldId id="330" r:id="rId6"/>
    <p:sldId id="325" r:id="rId7"/>
    <p:sldId id="331" r:id="rId8"/>
    <p:sldId id="332" r:id="rId9"/>
    <p:sldId id="329" r:id="rId10"/>
  </p:sldIdLst>
  <p:sldSz cx="12192000" cy="6858000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BBC2"/>
    <a:srgbClr val="2CB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63548-4CD2-4752-A7CB-F136B6156274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B96DD-A78D-4756-B392-FBE0DDF427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088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B96DD-A78D-4756-B392-FBE0DDF427B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182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A246-8194-4A99-8D54-BA018EEA8FF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53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6A4D2-4CEB-4472-874B-DE2B476794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467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86B-3177-458C-A055-DF6CB5F6E1E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7652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0B2-64C6-4CCD-BE61-F167E31837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818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9DF3-D7BE-4C4A-A747-32E2FECB0E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491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610C-9ACA-48E1-AE69-797BEAB174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263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FB45-9A1F-4BF1-AEB1-168A3EE59D0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0386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9DBF-2A29-43B1-9F7E-346CAF37AC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0320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895-AB2C-4C0C-8295-D1EE2770F9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3633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B2FB-3A4B-4871-9BF7-9291A37AF9F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0275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BF7D-A071-4EEB-BDBC-D210FAA6695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968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CC2EC4-E07B-4C1C-85C1-1FD6195988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5672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3441-211B-4FAE-844A-6F0F418E898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7416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46FE-DE78-43ED-B92F-F451ED1A685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422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3C52-3939-4B31-8F57-2F1453C471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1565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52202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070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2C2E-1894-47C6-8C45-A75AB5596D3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40025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BA27-5A6D-4D9A-B51A-B3F539A5E9A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81029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59748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81136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0839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E0BBBE-72AA-48AE-B8C9-683FB2D149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65012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837773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427666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385789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552147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09725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852225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42337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4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0238-7858-4C5D-9334-38D34ABA26B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91815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8" y="6222029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4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BA1A6B-480F-4EC3-B195-0111055878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6761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8" y="6222029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4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4583BA-8BA8-4764-BEC1-509EADF4BC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22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21E670-1F5B-4A49-8DE6-16F3E62BC8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75690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8" y="6222029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4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25E92E-7255-4D0A-BC70-6446A13C33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99503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8" y="6222029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4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27EA9D-47E1-4E27-9FE0-FCEA2F48A9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3127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8" y="6222029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4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72E9DE-A9FA-4888-AE9F-B9157D1DC3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22709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8" y="6222029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4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F30CF3-25C1-4041-A96E-EA98C728F4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73278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8" y="6222029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4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D0CFF0-84BF-467A-A1B2-5ADB6B20CF7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93835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F5B4B-1776-4491-9403-9325C58D36A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86081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9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8FCEA-2837-4113-B69C-807D10F262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76372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9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7142E-A5C0-4F7E-9E3F-39EFB1B8C6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84030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4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4C75-B948-4718-AB2E-13FA01724A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59419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6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7C0B-DE9C-4AC2-B54E-E80C9DED7B7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270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7C3C02-C6D6-4CDD-8E7F-E0FCD70E1C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27602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9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75ADE-FF0D-4AE5-90D1-481D715BAD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6519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A2A89-7DD5-41AC-9A43-96CEA010C92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0900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6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6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1" y="1555786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1" y="1555786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DA1E-CC65-4D4A-8AD3-33B6FE2ED2C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39702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4"/>
            <a:ext cx="6371619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9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1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6811A-B41B-4B02-A7C2-918597E845A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22747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5486400"/>
            <a:ext cx="11235447" cy="670884"/>
          </a:xfrm>
        </p:spPr>
        <p:txBody>
          <a:bodyPr anchor="ctr"/>
          <a:lstStyle>
            <a:lvl1pPr algn="ctr">
              <a:defRPr sz="195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63D36-9475-4DF2-AEE1-BA2915921F0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15532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5486400"/>
            <a:ext cx="11235447" cy="670884"/>
          </a:xfrm>
        </p:spPr>
        <p:txBody>
          <a:bodyPr anchor="ctr"/>
          <a:lstStyle>
            <a:lvl1pPr algn="ctr">
              <a:defRPr sz="195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34FC9-4BA4-471C-A025-62828D7E80B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89677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9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5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8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5486400"/>
            <a:ext cx="11235447" cy="670884"/>
          </a:xfrm>
        </p:spPr>
        <p:txBody>
          <a:bodyPr anchor="ctr"/>
          <a:lstStyle>
            <a:lvl1pPr algn="ctr">
              <a:defRPr sz="195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7C43-36BE-42D4-99BF-9CAD33AED9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6909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2"/>
            <a:ext cx="4046539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5" y="2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8" y="2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8"/>
            <a:ext cx="4046539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5" y="2714018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8" y="2714018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5486400"/>
            <a:ext cx="11235447" cy="670884"/>
          </a:xfrm>
        </p:spPr>
        <p:txBody>
          <a:bodyPr anchor="ctr"/>
          <a:lstStyle>
            <a:lvl1pPr algn="ctr">
              <a:defRPr sz="195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46714-1DC3-4B48-B907-0C5C7B57AB8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8465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1" y="5199065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3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5486400"/>
            <a:ext cx="11235447" cy="670884"/>
          </a:xfrm>
        </p:spPr>
        <p:txBody>
          <a:bodyPr anchor="ctr"/>
          <a:lstStyle>
            <a:lvl1pPr algn="ctr">
              <a:defRPr sz="195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42987-6EE2-4694-B2A5-3F3009D4312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03727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1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3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600" y="5457217"/>
            <a:ext cx="1420237" cy="670884"/>
          </a:xfrm>
        </p:spPr>
        <p:txBody>
          <a:bodyPr anchor="ctr"/>
          <a:lstStyle>
            <a:lvl1pPr algn="ctr">
              <a:defRPr sz="105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285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C304F7-58E3-453B-B9DD-2C44208D657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8615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08244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A1E-CB5F-44BF-813F-4678206E636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54650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7DB6B-03B8-417A-B79B-FECB0555FC3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39141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1" y="0"/>
            <a:ext cx="9393239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9" y="5813467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2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3" y="2665378"/>
            <a:ext cx="10709479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73957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9" y="5813467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2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3" y="2665378"/>
            <a:ext cx="10709479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0977040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9" y="5813467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2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3" y="2665378"/>
            <a:ext cx="10709479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50672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1" y="2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9" y="5813467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2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3" y="2665378"/>
            <a:ext cx="10709479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454665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1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9" y="5813467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2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3" y="2665378"/>
            <a:ext cx="10709479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378124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1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9" y="5813467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2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3" y="2665378"/>
            <a:ext cx="10709479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234304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1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9" y="5813467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2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3" y="2665378"/>
            <a:ext cx="10709479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9390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B035FF-B3C0-4CBF-AFCC-217D199882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080459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1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9" y="5813467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2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3" y="2665378"/>
            <a:ext cx="10709479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6706218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9" y="5813467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2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3" y="2665378"/>
            <a:ext cx="10709479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7280338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1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80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9" y="5813467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2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525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3" y="2665378"/>
            <a:ext cx="10709479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6001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/>
          </p:cNvSpPr>
          <p:nvPr>
            <p:ph type="title"/>
          </p:nvPr>
        </p:nvSpPr>
        <p:spPr>
          <a:xfrm>
            <a:off x="415609" y="857255"/>
            <a:ext cx="11360800" cy="27971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876"/>
            </a:lvl1pPr>
          </a:lstStyle>
          <a:p>
            <a:r>
              <a:t>Title Text</a:t>
            </a:r>
          </a:p>
        </p:txBody>
      </p:sp>
      <p:sp>
        <p:nvSpPr>
          <p:cNvPr id="205" name="Shape 205"/>
          <p:cNvSpPr>
            <a:spLocks noGrp="1"/>
          </p:cNvSpPr>
          <p:nvPr>
            <p:ph type="body" sz="half" idx="1"/>
          </p:nvPr>
        </p:nvSpPr>
        <p:spPr>
          <a:xfrm>
            <a:off x="415602" y="3691380"/>
            <a:ext cx="11360801" cy="20784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57"/>
            </a:lvl1pPr>
            <a:lvl2pPr algn="ctr">
              <a:defRPr sz="2057"/>
            </a:lvl2pPr>
            <a:lvl3pPr algn="ctr">
              <a:defRPr sz="2057"/>
            </a:lvl3pPr>
            <a:lvl4pPr algn="ctr">
              <a:defRPr sz="2057"/>
            </a:lvl4pPr>
            <a:lvl5pPr algn="ctr">
              <a:defRPr sz="205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6" name="Shape 206"/>
          <p:cNvSpPr>
            <a:spLocks noGrp="1"/>
          </p:cNvSpPr>
          <p:nvPr>
            <p:ph type="sldNum" sz="quarter" idx="2"/>
          </p:nvPr>
        </p:nvSpPr>
        <p:spPr>
          <a:xfrm>
            <a:off x="11534127" y="5534714"/>
            <a:ext cx="494084" cy="36511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51620"/>
      </p:ext>
    </p:extLst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0085" y="4351457"/>
            <a:ext cx="9820384" cy="42617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27381" y="1124750"/>
            <a:ext cx="9793088" cy="302433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27381" y="5013176"/>
            <a:ext cx="9793088" cy="100811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6B3EA-F80F-4195-ACCA-9E5F0B0584C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851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3E2A29-3C3C-4B25-ABFE-CBBAD8606C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577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C6C-3633-4E4E-A1CE-7741E7EBFD5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676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26" Type="http://schemas.openxmlformats.org/officeDocument/2006/relationships/slideLayout" Target="../slideLayouts/slideLayout62.xml"/><Relationship Id="rId39" Type="http://schemas.openxmlformats.org/officeDocument/2006/relationships/theme" Target="../theme/theme2.xml"/><Relationship Id="rId3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57.xml"/><Relationship Id="rId34" Type="http://schemas.openxmlformats.org/officeDocument/2006/relationships/slideLayout" Target="../slideLayouts/slideLayout70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5" Type="http://schemas.openxmlformats.org/officeDocument/2006/relationships/slideLayout" Target="../slideLayouts/slideLayout61.xml"/><Relationship Id="rId33" Type="http://schemas.openxmlformats.org/officeDocument/2006/relationships/slideLayout" Target="../slideLayouts/slideLayout69.xml"/><Relationship Id="rId38" Type="http://schemas.openxmlformats.org/officeDocument/2006/relationships/slideLayout" Target="../slideLayouts/slideLayout74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slideLayout" Target="../slideLayouts/slideLayout56.xml"/><Relationship Id="rId29" Type="http://schemas.openxmlformats.org/officeDocument/2006/relationships/slideLayout" Target="../slideLayouts/slideLayout65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24" Type="http://schemas.openxmlformats.org/officeDocument/2006/relationships/slideLayout" Target="../slideLayouts/slideLayout60.xml"/><Relationship Id="rId32" Type="http://schemas.openxmlformats.org/officeDocument/2006/relationships/slideLayout" Target="../slideLayouts/slideLayout68.xml"/><Relationship Id="rId37" Type="http://schemas.openxmlformats.org/officeDocument/2006/relationships/slideLayout" Target="../slideLayouts/slideLayout73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23" Type="http://schemas.openxmlformats.org/officeDocument/2006/relationships/slideLayout" Target="../slideLayouts/slideLayout59.xml"/><Relationship Id="rId28" Type="http://schemas.openxmlformats.org/officeDocument/2006/relationships/slideLayout" Target="../slideLayouts/slideLayout64.xml"/><Relationship Id="rId36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31" Type="http://schemas.openxmlformats.org/officeDocument/2006/relationships/slideLayout" Target="../slideLayouts/slideLayout67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Relationship Id="rId22" Type="http://schemas.openxmlformats.org/officeDocument/2006/relationships/slideLayout" Target="../slideLayouts/slideLayout58.xml"/><Relationship Id="rId27" Type="http://schemas.openxmlformats.org/officeDocument/2006/relationships/slideLayout" Target="../slideLayouts/slideLayout63.xml"/><Relationship Id="rId30" Type="http://schemas.openxmlformats.org/officeDocument/2006/relationships/slideLayout" Target="../slideLayouts/slideLayout66.xml"/><Relationship Id="rId35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23.9.2019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CC8933F-2D5B-4E8A-B1D8-F79D0157254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068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9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9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75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>
                <a:cs typeface="Arial" charset="0"/>
              </a:rPr>
              <a:t>23.9.2019</a:t>
            </a:r>
            <a:endParaRPr lang="fi-FI" dirty="0">
              <a:cs typeface="Arial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75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>
              <a:cs typeface="Arial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4" y="6269038"/>
            <a:ext cx="1236663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75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66FB-CFF7-4EF1-8999-674D97D3420A}" type="slidenum">
              <a:rPr lang="fi-FI">
                <a:cs typeface="Arial" charset="0"/>
              </a:rPr>
              <a:pPr>
                <a:defRPr/>
              </a:pPr>
              <a:t>‹#›</a:t>
            </a:fld>
            <a:endParaRPr lang="fi-FI" dirty="0">
              <a:cs typeface="Arial" charset="0"/>
            </a:endParaRPr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3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 sz="1800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724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  <p:sldLayoutId id="2147483721" r:id="rId24"/>
    <p:sldLayoutId id="2147483722" r:id="rId25"/>
    <p:sldLayoutId id="2147483723" r:id="rId26"/>
    <p:sldLayoutId id="2147483724" r:id="rId27"/>
    <p:sldLayoutId id="2147483725" r:id="rId28"/>
    <p:sldLayoutId id="2147483726" r:id="rId29"/>
    <p:sldLayoutId id="2147483727" r:id="rId30"/>
    <p:sldLayoutId id="2147483728" r:id="rId31"/>
    <p:sldLayoutId id="2147483729" r:id="rId32"/>
    <p:sldLayoutId id="2147483730" r:id="rId33"/>
    <p:sldLayoutId id="2147483731" r:id="rId34"/>
    <p:sldLayoutId id="2147483732" r:id="rId35"/>
    <p:sldLayoutId id="2147483733" r:id="rId36"/>
    <p:sldLayoutId id="2147483734" r:id="rId37"/>
    <p:sldLayoutId id="2147483735" r:id="rId38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Arial Black" panose="020B0A040201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Arial Black" panose="020B0A040201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Arial Black" panose="020B0A040201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Arial Black" panose="020B0A040201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171450" indent="-17145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unactionnuorille.fi/" TargetMode="External"/><Relationship Id="rId2" Type="http://schemas.openxmlformats.org/officeDocument/2006/relationships/hyperlink" Target="https://easysport.fi/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17614" y="792051"/>
            <a:ext cx="10739336" cy="2071991"/>
          </a:xfrm>
        </p:spPr>
        <p:txBody>
          <a:bodyPr/>
          <a:lstStyle/>
          <a:p>
            <a:r>
              <a:rPr lang="fi-FI" sz="5400" dirty="0" smtClean="0"/>
              <a:t>Henkilökohtainen </a:t>
            </a:r>
            <a:r>
              <a:rPr lang="fi-FI" sz="5400" dirty="0" err="1" smtClean="0"/>
              <a:t>KouluPT</a:t>
            </a:r>
            <a:r>
              <a:rPr lang="fi-FI" sz="5400" dirty="0" smtClean="0"/>
              <a:t>- toiminta</a:t>
            </a:r>
            <a:endParaRPr lang="fi-FI" sz="54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417614" y="2864042"/>
            <a:ext cx="11444669" cy="1891354"/>
          </a:xfrm>
        </p:spPr>
        <p:txBody>
          <a:bodyPr/>
          <a:lstStyle/>
          <a:p>
            <a:r>
              <a:rPr lang="fi-FI" sz="2800" dirty="0" smtClean="0"/>
              <a:t>Moniammatillisen yhteistyön kehittäminen lasten ja nuorten liikunnallisen aktiivisuuden edistämiseksi</a:t>
            </a:r>
          </a:p>
          <a:p>
            <a:endParaRPr lang="fi-FI" sz="2400" dirty="0"/>
          </a:p>
          <a:p>
            <a:endParaRPr lang="fi-FI" sz="2400" dirty="0" smtClean="0"/>
          </a:p>
          <a:p>
            <a:endParaRPr lang="fi-FI" sz="2400" dirty="0"/>
          </a:p>
          <a:p>
            <a:endParaRPr lang="fi-FI" sz="2400" dirty="0" smtClean="0"/>
          </a:p>
          <a:p>
            <a:r>
              <a:rPr lang="fi-FI" sz="2000" dirty="0" smtClean="0"/>
              <a:t>Kouluterveydenhuolto </a:t>
            </a:r>
            <a:endParaRPr lang="fi-FI" sz="2000" dirty="0"/>
          </a:p>
          <a:p>
            <a:r>
              <a:rPr lang="fi-FI" sz="2000" dirty="0" smtClean="0"/>
              <a:t>23.9.2019/päivitetty 16.6.2020</a:t>
            </a:r>
            <a:endParaRPr lang="fi-FI" sz="2000" dirty="0"/>
          </a:p>
          <a:p>
            <a:endParaRPr lang="fi-FI" sz="3600" dirty="0"/>
          </a:p>
          <a:p>
            <a:endParaRPr lang="fi-FI" sz="3600" dirty="0" smtClean="0"/>
          </a:p>
          <a:p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1705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975"/>
            <a:ext cx="10503074" cy="4979988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fi-FI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Liikkumisohjelma/</a:t>
            </a:r>
            <a:r>
              <a:rPr lang="fi-FI" sz="2400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Soten</a:t>
            </a:r>
            <a:r>
              <a:rPr lang="fi-FI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ja Kouluterveydenhuollon käyttösuunnitelmaan oli kirjattu toimenpide vuodelle 2019: </a:t>
            </a:r>
            <a:endParaRPr lang="fi-FI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None/>
            </a:pPr>
            <a:r>
              <a:rPr lang="fi-FI" sz="2400" dirty="0">
                <a:latin typeface="Arial" panose="020B0604020202020204" pitchFamily="34" charset="0"/>
                <a:ea typeface="Times New Roman" panose="02020603050405020304" pitchFamily="18" charset="0"/>
              </a:rPr>
              <a:t>Kehitetään ja kokeillaan yläasteikäisille sopivia menetelmiä hyvän arkirytmin ja terveellisten elämäntapojen tueksi digitaalisuus ja osallisuus </a:t>
            </a:r>
            <a:r>
              <a:rPr lang="fi-FI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huomioiden </a:t>
            </a:r>
            <a:r>
              <a:rPr lang="fi-FI" sz="2400" dirty="0">
                <a:latin typeface="Arial" panose="020B0604020202020204" pitchFamily="34" charset="0"/>
                <a:ea typeface="Times New Roman" panose="02020603050405020304" pitchFamily="18" charset="0"/>
              </a:rPr>
              <a:t>(Sote ja Kasko) </a:t>
            </a:r>
            <a:endParaRPr lang="fi-FI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>
              <a:lnSpc>
                <a:spcPct val="150000"/>
              </a:lnSpc>
              <a:spcAft>
                <a:spcPts val="0"/>
              </a:spcAft>
            </a:pPr>
            <a:r>
              <a:rPr lang="fi-FI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i-FI" sz="2400" dirty="0">
                <a:latin typeface="Arial" panose="020B0604020202020204" pitchFamily="34" charset="0"/>
                <a:ea typeface="Times New Roman" panose="02020603050405020304" pitchFamily="18" charset="0"/>
              </a:rPr>
              <a:t>Mittari: ISO-BMI (ylipaino) ja koulun hyvinvointiprofiili (lasten ja nuorten psyykkinen hyvinvointi</a:t>
            </a:r>
            <a:r>
              <a:rPr lang="fi-FI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fi-FI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i-FI" b="1" dirty="0" smtClean="0"/>
          </a:p>
          <a:p>
            <a:pPr>
              <a:lnSpc>
                <a:spcPct val="150000"/>
              </a:lnSpc>
            </a:pPr>
            <a:endParaRPr lang="fi-FI" b="1" dirty="0"/>
          </a:p>
          <a:p>
            <a:pPr>
              <a:lnSpc>
                <a:spcPct val="150000"/>
              </a:lnSpc>
            </a:pPr>
            <a:endParaRPr lang="fi-FI" b="1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A610C-9ACA-48E1-AE69-797BEAB174A1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35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1732" y="169993"/>
            <a:ext cx="11234738" cy="787400"/>
          </a:xfrm>
        </p:spPr>
        <p:txBody>
          <a:bodyPr/>
          <a:lstStyle/>
          <a:p>
            <a:r>
              <a:rPr lang="fi-FI" dirty="0"/>
              <a:t>Taustaa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4857" y="957393"/>
            <a:ext cx="10811287" cy="5733245"/>
          </a:xfrm>
        </p:spPr>
        <p:txBody>
          <a:bodyPr/>
          <a:lstStyle/>
          <a:p>
            <a:pPr marL="0" indent="0">
              <a:buNone/>
            </a:pPr>
            <a:r>
              <a:rPr lang="fi-FI" sz="2800" b="1" dirty="0" smtClean="0"/>
              <a:t>Henkilökohtainen </a:t>
            </a:r>
            <a:r>
              <a:rPr lang="fi-FI" sz="2800" b="1" dirty="0" err="1" smtClean="0"/>
              <a:t>KouluPT</a:t>
            </a:r>
            <a:r>
              <a:rPr lang="fi-FI" sz="2800" b="1" dirty="0" smtClean="0"/>
              <a:t>-toiminta</a:t>
            </a:r>
            <a:r>
              <a:rPr lang="fi-FI" sz="2800" b="1" dirty="0"/>
              <a:t>:</a:t>
            </a:r>
            <a:r>
              <a:rPr lang="fi-FI" sz="2800" dirty="0"/>
              <a:t> </a:t>
            </a:r>
            <a:r>
              <a:rPr lang="fi-FI" sz="2400" dirty="0" smtClean="0"/>
              <a:t>pilotointi </a:t>
            </a:r>
            <a:r>
              <a:rPr lang="fi-FI" sz="2400" dirty="0"/>
              <a:t>käynnistyi 2017 Liikkuva koulu – </a:t>
            </a:r>
            <a:r>
              <a:rPr lang="fi-FI" sz="2400" dirty="0" smtClean="0"/>
              <a:t>ohjelmassa. Toiminnan </a:t>
            </a:r>
            <a:r>
              <a:rPr lang="fi-FI" sz="2400" dirty="0"/>
              <a:t>kehittämiseksi on saatu hankerahoitusta lukuvuodeksi </a:t>
            </a:r>
            <a:r>
              <a:rPr lang="fi-FI" sz="2400" dirty="0" smtClean="0"/>
              <a:t>2019–2020</a:t>
            </a:r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i-FI" sz="2400" b="1" dirty="0" smtClean="0"/>
              <a:t>Mitä</a:t>
            </a:r>
            <a:r>
              <a:rPr lang="fi-FI" sz="2400" dirty="0" smtClean="0"/>
              <a:t>: Henkilökohtaista tukea ja ohjausta liikunnalliseen elämäntapaan kasvamiseksi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2400" b="1" dirty="0" smtClean="0"/>
              <a:t>Kenelle: </a:t>
            </a:r>
            <a:r>
              <a:rPr lang="fi-FI" sz="2400" dirty="0" smtClean="0"/>
              <a:t>Yläkoululaisille nuorille, jotka haluavat tukea kokonaisvaltaisen hyvinvoinnin kehittämiseen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2400" b="1" dirty="0" smtClean="0"/>
              <a:t>Kuka: </a:t>
            </a:r>
            <a:r>
              <a:rPr lang="fi-FI" sz="2400" dirty="0" smtClean="0"/>
              <a:t>Liikuntapalvelut yhteistyössä kasvatuksen ja koulutuksen toimialan sekä kouluterveydenhuollon kanssa -&gt; opettajat, oppilashuollon toimijat ohjaavat </a:t>
            </a:r>
            <a:r>
              <a:rPr lang="fi-FI" sz="2400" dirty="0" err="1" smtClean="0"/>
              <a:t>KouluPT:lle</a:t>
            </a:r>
            <a:r>
              <a:rPr lang="fi-FI" sz="2400" dirty="0" smtClean="0"/>
              <a:t> (</a:t>
            </a:r>
            <a:r>
              <a:rPr lang="fi-FI" sz="2400" dirty="0" err="1" smtClean="0"/>
              <a:t>personal</a:t>
            </a:r>
            <a:r>
              <a:rPr lang="fi-FI" sz="2400" dirty="0" smtClean="0"/>
              <a:t> </a:t>
            </a:r>
            <a:r>
              <a:rPr lang="fi-FI" sz="2400" dirty="0" err="1" smtClean="0"/>
              <a:t>trainer</a:t>
            </a:r>
            <a:r>
              <a:rPr lang="fi-FI" sz="2400" dirty="0" smtClean="0"/>
              <a:t> = liikunnanohjaaja)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59DF3-D7BE-4C4A-A747-32E2FECB0E4A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13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138" y="1323735"/>
            <a:ext cx="10759240" cy="58348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sz="2400" dirty="0" smtClean="0"/>
              <a:t>On </a:t>
            </a:r>
            <a:r>
              <a:rPr lang="fi-FI" sz="2400" dirty="0"/>
              <a:t>osa Liikuntapalveluiden järjestämää Lasten ja nuorten täydennyskoulutusta liikunnanohjaajille. </a:t>
            </a:r>
            <a:r>
              <a:rPr lang="fi-FI" sz="2400" dirty="0" smtClean="0"/>
              <a:t>Koulutuksen </a:t>
            </a:r>
            <a:r>
              <a:rPr lang="fi-FI" sz="2400" dirty="0"/>
              <a:t>aikana </a:t>
            </a:r>
            <a:r>
              <a:rPr lang="fi-FI" sz="2400" dirty="0" smtClean="0"/>
              <a:t>oli </a:t>
            </a:r>
            <a:r>
              <a:rPr lang="fi-FI" sz="2400" dirty="0"/>
              <a:t>tarkoitus kehittää mm. </a:t>
            </a:r>
            <a:r>
              <a:rPr lang="fi-FI" sz="2400" b="1" dirty="0"/>
              <a:t>Liikuntapalveluiden yhteistyötä kouluterveydenhuollon ja oppilashuollon kanssa. </a:t>
            </a:r>
            <a:endParaRPr lang="fi-FI" sz="2400" b="1" dirty="0" smtClean="0"/>
          </a:p>
          <a:p>
            <a:pPr>
              <a:lnSpc>
                <a:spcPct val="150000"/>
              </a:lnSpc>
            </a:pPr>
            <a:r>
              <a:rPr lang="fi-FI" sz="2400" dirty="0" smtClean="0"/>
              <a:t>Lisäksi </a:t>
            </a:r>
            <a:r>
              <a:rPr lang="fi-FI" sz="2400" dirty="0"/>
              <a:t>koulutustyöpajoihin </a:t>
            </a:r>
            <a:r>
              <a:rPr lang="fi-FI" sz="2400" dirty="0" smtClean="0"/>
              <a:t>osallistuivat </a:t>
            </a:r>
            <a:r>
              <a:rPr lang="fi-FI" sz="2400" dirty="0" smtClean="0"/>
              <a:t>kaksi (2) kouluterveydenhuollon terveydenhoitajaa (</a:t>
            </a:r>
            <a:r>
              <a:rPr lang="fi-FI" sz="2400" dirty="0" err="1" smtClean="0"/>
              <a:t>EasySport</a:t>
            </a:r>
            <a:r>
              <a:rPr lang="fi-FI" sz="2400" dirty="0" smtClean="0"/>
              <a:t>-startti ryhmänohjaaja ja </a:t>
            </a:r>
            <a:r>
              <a:rPr lang="fi-FI" sz="2400" dirty="0" err="1" smtClean="0"/>
              <a:t>EasySport</a:t>
            </a:r>
            <a:r>
              <a:rPr lang="fi-FI" sz="2400" dirty="0" smtClean="0"/>
              <a:t>-startti </a:t>
            </a:r>
            <a:r>
              <a:rPr lang="fi-FI" sz="2400" dirty="0" smtClean="0"/>
              <a:t>koordinoiva </a:t>
            </a:r>
            <a:r>
              <a:rPr lang="fi-FI" sz="2400" dirty="0"/>
              <a:t>terveydenhoitaja</a:t>
            </a:r>
            <a:r>
              <a:rPr lang="fi-FI" sz="2400" b="1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fi-FI" sz="2400" b="1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59DF3-D7BE-4C4A-A747-32E2FECB0E4A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51138" y="184962"/>
            <a:ext cx="1099723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dirty="0" smtClean="0">
                <a:latin typeface="Arial Black" panose="020B0A04020102020204" pitchFamily="34" charset="0"/>
              </a:rPr>
              <a:t>Työpaja</a:t>
            </a:r>
            <a:r>
              <a:rPr lang="fi-FI" sz="3200" b="1" dirty="0" smtClean="0">
                <a:latin typeface="Arial Black" panose="020B0A04020102020204" pitchFamily="34" charset="0"/>
              </a:rPr>
              <a:t> </a:t>
            </a:r>
            <a:r>
              <a:rPr lang="fi-FI" sz="3200" b="1" dirty="0">
                <a:latin typeface="Arial Black" panose="020B0A04020102020204" pitchFamily="34" charset="0"/>
              </a:rPr>
              <a:t>lasten ja nuorten palveluiden kehittämiseksi</a:t>
            </a:r>
          </a:p>
        </p:txBody>
      </p:sp>
    </p:spTree>
    <p:extLst>
      <p:ext uri="{BB962C8B-B14F-4D97-AF65-F5344CB8AC3E}">
        <p14:creationId xmlns:p14="http://schemas.microsoft.com/office/powerpoint/2010/main" val="23110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2557" y="876822"/>
            <a:ext cx="10783587" cy="514819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i-FI" sz="2400" dirty="0" smtClean="0"/>
              <a:t>Liikunnanohjaajille</a:t>
            </a:r>
            <a:r>
              <a:rPr lang="fi-FI" sz="2400" dirty="0"/>
              <a:t>, kouluterveydenhuollon terveydenhoitajille ja oppilashuollon muulle henkilöstölle kolme (3) yhteistyöpajaa, yksi (1) pidettiin keväällä 2019 </a:t>
            </a:r>
            <a:r>
              <a:rPr lang="fi-FI" sz="2400" dirty="0" smtClean="0"/>
              <a:t>ja </a:t>
            </a:r>
            <a:r>
              <a:rPr lang="fi-FI" sz="2400" dirty="0"/>
              <a:t>kaksi (2) syksyllä 2019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i-FI" sz="2400" b="1" dirty="0" smtClean="0"/>
              <a:t>Tavoitteita</a:t>
            </a:r>
            <a:r>
              <a:rPr lang="fi-FI" sz="2400" b="1" dirty="0"/>
              <a:t>:</a:t>
            </a:r>
          </a:p>
          <a:p>
            <a:pPr>
              <a:lnSpc>
                <a:spcPct val="150000"/>
              </a:lnSpc>
            </a:pPr>
            <a:r>
              <a:rPr lang="fi-FI" sz="2400" dirty="0"/>
              <a:t>Moniammatillisen yhteistyön ja verkostotyön vahvistaminen</a:t>
            </a:r>
          </a:p>
          <a:p>
            <a:pPr>
              <a:lnSpc>
                <a:spcPct val="150000"/>
              </a:lnSpc>
            </a:pPr>
            <a:r>
              <a:rPr lang="fi-FI" sz="2400" dirty="0"/>
              <a:t>Kartoittaa työhön osallistuvien näkemyksiä ja selvittää minkälaiset palvelu-ketjumallit toimivat/voisivat toimia lasten ja nuorten aktiivisuuden </a:t>
            </a:r>
            <a:r>
              <a:rPr lang="fi-FI" sz="2400" dirty="0" smtClean="0"/>
              <a:t>edistämiseksi</a:t>
            </a:r>
          </a:p>
          <a:p>
            <a:pPr>
              <a:lnSpc>
                <a:spcPct val="150000"/>
              </a:lnSpc>
            </a:pPr>
            <a:r>
              <a:rPr lang="fi-FI" sz="2400" dirty="0" smtClean="0"/>
              <a:t>Yhteistyön </a:t>
            </a:r>
            <a:r>
              <a:rPr lang="fi-FI" sz="2400" dirty="0"/>
              <a:t>tiivistäminen mm. </a:t>
            </a:r>
            <a:r>
              <a:rPr lang="fi-FI" sz="2400" dirty="0" err="1"/>
              <a:t>EasySport</a:t>
            </a:r>
            <a:r>
              <a:rPr lang="fi-FI" sz="2400" dirty="0"/>
              <a:t>, </a:t>
            </a:r>
            <a:r>
              <a:rPr lang="fi-FI" sz="2400" dirty="0" err="1"/>
              <a:t>FunAction</a:t>
            </a:r>
            <a:r>
              <a:rPr lang="fi-FI" sz="2400" dirty="0"/>
              <a:t> ja </a:t>
            </a:r>
            <a:r>
              <a:rPr lang="fi-FI" sz="2400" dirty="0" err="1"/>
              <a:t>KouluPT</a:t>
            </a:r>
            <a:r>
              <a:rPr lang="fi-FI" sz="2400" dirty="0"/>
              <a:t> – toiminnoissa</a:t>
            </a:r>
          </a:p>
          <a:p>
            <a:pPr marL="0" indent="0">
              <a:lnSpc>
                <a:spcPct val="200000"/>
              </a:lnSpc>
              <a:buNone/>
            </a:pPr>
            <a:endParaRPr lang="fi-FI" sz="2400" dirty="0"/>
          </a:p>
          <a:p>
            <a:pPr marL="0" indent="0">
              <a:lnSpc>
                <a:spcPct val="200000"/>
              </a:lnSpc>
              <a:buNone/>
            </a:pPr>
            <a:endParaRPr lang="fi-FI" sz="24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A610C-9ACA-48E1-AE69-797BEAB174A1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2" name="Tekstiruutu 1"/>
          <p:cNvSpPr txBox="1"/>
          <p:nvPr/>
        </p:nvSpPr>
        <p:spPr>
          <a:xfrm>
            <a:off x="201739" y="292047"/>
            <a:ext cx="6075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Arial Black" panose="020B0A04020102020204" pitchFamily="34" charset="0"/>
              </a:rPr>
              <a:t>Työpaja</a:t>
            </a:r>
          </a:p>
        </p:txBody>
      </p:sp>
    </p:spTree>
    <p:extLst>
      <p:ext uri="{BB962C8B-B14F-4D97-AF65-F5344CB8AC3E}">
        <p14:creationId xmlns:p14="http://schemas.microsoft.com/office/powerpoint/2010/main" val="8176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Kokeilukoulut: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066" y="1117011"/>
            <a:ext cx="10630774" cy="4979988"/>
          </a:xfrm>
        </p:spPr>
        <p:txBody>
          <a:bodyPr/>
          <a:lstStyle/>
          <a:p>
            <a:pPr lvl="0"/>
            <a:r>
              <a:rPr lang="fi-FI" b="1" u="sng" dirty="0" smtClean="0"/>
              <a:t>Etelä-länsi:</a:t>
            </a:r>
            <a:r>
              <a:rPr lang="fi-FI" dirty="0" smtClean="0"/>
              <a:t> Kruununhaan yläaste, </a:t>
            </a:r>
            <a:r>
              <a:rPr lang="fi-FI" dirty="0"/>
              <a:t>Meilahden yläaste, Ressun peruskoulu</a:t>
            </a:r>
            <a:r>
              <a:rPr lang="fi-FI" dirty="0" smtClean="0"/>
              <a:t>, Taivallahden </a:t>
            </a:r>
            <a:r>
              <a:rPr lang="fi-FI" dirty="0"/>
              <a:t>peruskoulu, Kannelmäen peruskoulu, Pitäjänmäen peruskoulu</a:t>
            </a:r>
            <a:r>
              <a:rPr lang="fi-FI" dirty="0" smtClean="0"/>
              <a:t>, Rudolf </a:t>
            </a:r>
            <a:r>
              <a:rPr lang="fi-FI" dirty="0"/>
              <a:t>Steiner-koulu ja Helsingin </a:t>
            </a:r>
            <a:r>
              <a:rPr lang="fi-FI" dirty="0" smtClean="0"/>
              <a:t>normaalilyseo</a:t>
            </a:r>
          </a:p>
          <a:p>
            <a:pPr marL="0" lvl="0" indent="0">
              <a:buNone/>
            </a:pPr>
            <a:endParaRPr lang="fi-FI" dirty="0"/>
          </a:p>
          <a:p>
            <a:pPr lvl="0"/>
            <a:r>
              <a:rPr lang="fi-FI" b="1" u="sng" dirty="0" smtClean="0"/>
              <a:t>Pohjoinen</a:t>
            </a:r>
            <a:r>
              <a:rPr lang="fi-FI" dirty="0" smtClean="0"/>
              <a:t>: Aleksis Kiven peruskoulu, Käpylän </a:t>
            </a:r>
            <a:r>
              <a:rPr lang="fi-FI" dirty="0"/>
              <a:t>peruskoulu, Jakomäen peruskoulu, </a:t>
            </a:r>
            <a:r>
              <a:rPr lang="fi-FI" dirty="0" smtClean="0"/>
              <a:t>Yhtenäiskoulu, Helsingin yliopiston Viikin normaalikoulu, </a:t>
            </a:r>
            <a:r>
              <a:rPr lang="fi-FI" dirty="0"/>
              <a:t>Latokartanon </a:t>
            </a:r>
            <a:r>
              <a:rPr lang="fi-FI" dirty="0" smtClean="0"/>
              <a:t>peruskoulu</a:t>
            </a:r>
          </a:p>
          <a:p>
            <a:pPr marL="0" lvl="0" indent="0">
              <a:buNone/>
            </a:pPr>
            <a:endParaRPr lang="fi-FI" dirty="0" smtClean="0"/>
          </a:p>
          <a:p>
            <a:pPr lvl="0"/>
            <a:r>
              <a:rPr lang="fi-FI" b="1" u="sng" dirty="0" smtClean="0"/>
              <a:t>Itä</a:t>
            </a:r>
            <a:r>
              <a:rPr lang="fi-FI" dirty="0"/>
              <a:t>: Itäkeskuksen peruskoulu, Laajasalon </a:t>
            </a:r>
            <a:r>
              <a:rPr lang="fi-FI" dirty="0" smtClean="0"/>
              <a:t>peruskoulu</a:t>
            </a:r>
          </a:p>
          <a:p>
            <a:pPr lvl="0"/>
            <a:endParaRPr lang="fi-FI" dirty="0" smtClean="0"/>
          </a:p>
          <a:p>
            <a:pPr marL="0" lvl="0" indent="0">
              <a:buNone/>
            </a:pPr>
            <a:r>
              <a:rPr lang="fi-FI" dirty="0" smtClean="0"/>
              <a:t>Mukana yhteensä 16 koulua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lvl="0" indent="0">
              <a:buNone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59DF3-D7BE-4C4A-A747-32E2FECB0E4A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02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Kokeilukoulut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975"/>
            <a:ext cx="10578230" cy="4979988"/>
          </a:xfrm>
        </p:spPr>
        <p:txBody>
          <a:bodyPr/>
          <a:lstStyle/>
          <a:p>
            <a:endParaRPr lang="fi-FI" dirty="0"/>
          </a:p>
          <a:p>
            <a:r>
              <a:rPr lang="fi-FI" sz="2400" dirty="0" smtClean="0"/>
              <a:t>Koronan vuoksi keväällä 2020 ei uusia kouluja mukaan</a:t>
            </a:r>
            <a:endParaRPr lang="fi-FI" sz="2400" dirty="0"/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/>
              <a:t>Syksyllä 10 uutta koulua. </a:t>
            </a:r>
            <a:r>
              <a:rPr lang="fi-FI" sz="2400" dirty="0" smtClean="0"/>
              <a:t>Alustava suunnitelma kouluista: </a:t>
            </a:r>
            <a:r>
              <a:rPr lang="fi-FI" sz="2400" dirty="0"/>
              <a:t>Grundskolan Norsen, Englantilainen </a:t>
            </a:r>
            <a:r>
              <a:rPr lang="fi-FI" sz="2400" dirty="0" smtClean="0"/>
              <a:t>koulu, Munkkiniemen </a:t>
            </a:r>
            <a:r>
              <a:rPr lang="fi-FI" sz="2400" dirty="0"/>
              <a:t>yhteiskoulu, Haagan </a:t>
            </a:r>
            <a:r>
              <a:rPr lang="fi-FI" sz="2400" dirty="0" smtClean="0"/>
              <a:t>peruskoulu, Apollon </a:t>
            </a:r>
            <a:r>
              <a:rPr lang="fi-FI" sz="2400" dirty="0"/>
              <a:t>yhteiskoulu, Hiidenkiven peruskoulu, Malmin peruskoulu, Vesalan </a:t>
            </a:r>
            <a:r>
              <a:rPr lang="fi-FI" sz="2400" dirty="0" smtClean="0"/>
              <a:t>peruskoulu, </a:t>
            </a:r>
            <a:r>
              <a:rPr lang="fi-FI" sz="2400" dirty="0" smtClean="0">
                <a:solidFill>
                  <a:prstClr val="black"/>
                </a:solidFill>
              </a:rPr>
              <a:t>Helsingin </a:t>
            </a:r>
            <a:r>
              <a:rPr lang="fi-FI" sz="2400" dirty="0">
                <a:solidFill>
                  <a:prstClr val="black"/>
                </a:solidFill>
              </a:rPr>
              <a:t>yhteislyseo, </a:t>
            </a:r>
            <a:r>
              <a:rPr lang="fi-FI" sz="2400" dirty="0" err="1" smtClean="0">
                <a:solidFill>
                  <a:prstClr val="black"/>
                </a:solidFill>
              </a:rPr>
              <a:t>Botby</a:t>
            </a:r>
            <a:r>
              <a:rPr lang="fi-FI" sz="2400" dirty="0" smtClean="0">
                <a:solidFill>
                  <a:prstClr val="black"/>
                </a:solidFill>
              </a:rPr>
              <a:t> </a:t>
            </a:r>
            <a:r>
              <a:rPr lang="fi-FI" sz="2400" dirty="0" err="1">
                <a:solidFill>
                  <a:prstClr val="black"/>
                </a:solidFill>
              </a:rPr>
              <a:t>grundskola</a:t>
            </a:r>
            <a:r>
              <a:rPr lang="fi-FI" sz="2400" dirty="0">
                <a:solidFill>
                  <a:prstClr val="black"/>
                </a:solidFill>
              </a:rPr>
              <a:t>) </a:t>
            </a:r>
          </a:p>
          <a:p>
            <a:endParaRPr lang="fi-FI" sz="2400" dirty="0" smtClean="0"/>
          </a:p>
          <a:p>
            <a:r>
              <a:rPr lang="fi-FI" sz="2400" dirty="0" smtClean="0"/>
              <a:t>Tavoitteena, että vuonna 2020 mukana 25-30 koulua.</a:t>
            </a:r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smtClean="0"/>
              <a:t>Syksyllä 1.10.2020 (iltapäivä) </a:t>
            </a:r>
            <a:r>
              <a:rPr lang="fi-FI" sz="2400" dirty="0" smtClean="0"/>
              <a:t>järjestettiin </a:t>
            </a:r>
            <a:r>
              <a:rPr lang="fi-FI" sz="2400" dirty="0" smtClean="0"/>
              <a:t>yhteinen koulutus (</a:t>
            </a:r>
            <a:r>
              <a:rPr lang="fi-FI" sz="2400" dirty="0" err="1" smtClean="0"/>
              <a:t>webinaari</a:t>
            </a:r>
            <a:r>
              <a:rPr lang="fi-FI" sz="2400" dirty="0" smtClean="0"/>
              <a:t>/</a:t>
            </a:r>
            <a:r>
              <a:rPr lang="fi-FI" sz="2400" dirty="0" err="1" smtClean="0"/>
              <a:t>Teams</a:t>
            </a:r>
            <a:r>
              <a:rPr lang="fi-FI" sz="2400" dirty="0" smtClean="0"/>
              <a:t>) kaikille Koulu-PT-toiminnan koulujen terveydenhoitajille.</a:t>
            </a:r>
          </a:p>
          <a:p>
            <a:pPr marL="0" indent="0">
              <a:buNone/>
            </a:pPr>
            <a:r>
              <a:rPr lang="fi-FI" sz="2400" dirty="0" smtClean="0"/>
              <a:t>   Koulutuksen ohjelmarunkoa valmistellaan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A610C-9ACA-48E1-AE69-797BEAB174A1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40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9737" y="214805"/>
            <a:ext cx="11234738" cy="787400"/>
          </a:xfrm>
        </p:spPr>
        <p:txBody>
          <a:bodyPr/>
          <a:lstStyle/>
          <a:p>
            <a:r>
              <a:rPr lang="fi-FI" dirty="0" smtClean="0"/>
              <a:t>Muuta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i-FI" sz="2400" b="1" u="sng" dirty="0" err="1" smtClean="0"/>
              <a:t>EasySport</a:t>
            </a:r>
            <a:r>
              <a:rPr lang="fi-FI" sz="2400" b="1" dirty="0"/>
              <a:t>: </a:t>
            </a:r>
            <a:r>
              <a:rPr lang="fi-FI" sz="2400" dirty="0"/>
              <a:t>alakoululaisille (6-12 v.) suunnattua matalan </a:t>
            </a:r>
            <a:r>
              <a:rPr lang="fi-FI" sz="2400" dirty="0" smtClean="0"/>
              <a:t>kynnyksen </a:t>
            </a:r>
            <a:r>
              <a:rPr lang="fi-FI" sz="2400" dirty="0"/>
              <a:t>liikuntaa. Järjestetään yhteistyössä helsinkiläisten urheiluseurojen kanssa. Iloisesti, leikkimielellä, monipuolista ja liikuntataitoja kehittävää. Suurin osa tunneista on maksuttomia, ja ne järjestetään Helsingin koulujen liikuntasaleissa tai kaupungin liikuntapaikoilla</a:t>
            </a:r>
            <a:r>
              <a:rPr lang="fi-FI" sz="2400" dirty="0" smtClean="0"/>
              <a:t>. </a:t>
            </a:r>
            <a:r>
              <a:rPr lang="fi-FI" sz="2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https://easysport.fi</a:t>
            </a:r>
            <a:r>
              <a:rPr lang="fi-FI" sz="2400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</a:t>
            </a:r>
            <a:endParaRPr lang="fi-FI" sz="2400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fi-FI" sz="240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i-FI" sz="2400" b="1" i="1" u="sng" dirty="0" err="1" smtClean="0"/>
              <a:t>FunAction</a:t>
            </a:r>
            <a:r>
              <a:rPr lang="fi-FI" sz="2400" b="1" dirty="0"/>
              <a:t>: </a:t>
            </a:r>
            <a:r>
              <a:rPr lang="fi-FI" sz="2400" dirty="0"/>
              <a:t>13 – 17 vuotiaille nuorille matalan kynnyksen liikuntamahdollisuus kaikille. Toiminta on monipuolista ja hauskaa ilman kilpaurheilullisia tavoitteita. Tunneilla liikutaan ammattitaitoisen liikunnanohjaajan tai seurojen lajiohjaajien johdolla. </a:t>
            </a:r>
            <a:r>
              <a:rPr lang="fi-FI" sz="2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fi-FI" sz="2400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funactionnuorille.fi</a:t>
            </a:r>
            <a:endParaRPr lang="fi-FI" sz="2400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A610C-9ACA-48E1-AE69-797BEAB174A1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76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2_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EB9048E2-569B-4DDF-9D7F-6C09463B3504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464</Words>
  <Application>Microsoft Office PowerPoint</Application>
  <PresentationFormat>Laajakuva</PresentationFormat>
  <Paragraphs>64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HKI-perus</vt:lpstr>
      <vt:lpstr>2_HKI-perus</vt:lpstr>
      <vt:lpstr>Henkilökohtainen KouluPT- toiminta</vt:lpstr>
      <vt:lpstr>Taustaa</vt:lpstr>
      <vt:lpstr>Taustaa</vt:lpstr>
      <vt:lpstr>PowerPoint-esitys</vt:lpstr>
      <vt:lpstr>PowerPoint-esitys</vt:lpstr>
      <vt:lpstr>Kokeilukoulut:</vt:lpstr>
      <vt:lpstr>Kokeilukoulut</vt:lpstr>
      <vt:lpstr>Muuta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Terveydenhoitajat ja oppilashuolto</dc:title>
  <dc:creator>Salmivaara-Pesonen Tuula</dc:creator>
  <cp:lastModifiedBy>Salmivaara-Pesonen Tuula</cp:lastModifiedBy>
  <cp:revision>292</cp:revision>
  <cp:lastPrinted>2019-03-01T09:43:51Z</cp:lastPrinted>
  <dcterms:created xsi:type="dcterms:W3CDTF">2017-05-29T05:35:36Z</dcterms:created>
  <dcterms:modified xsi:type="dcterms:W3CDTF">2020-09-30T06:47:27Z</dcterms:modified>
</cp:coreProperties>
</file>