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2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5" r:id="rId4"/>
    <p:sldMasterId id="2147483695" r:id="rId5"/>
    <p:sldMasterId id="2147483734" r:id="rId6"/>
    <p:sldMasterId id="2147483754" r:id="rId7"/>
    <p:sldMasterId id="2147483762" r:id="rId8"/>
    <p:sldMasterId id="2147483771" r:id="rId9"/>
    <p:sldMasterId id="2147483779" r:id="rId10"/>
    <p:sldMasterId id="2147483783" r:id="rId11"/>
    <p:sldMasterId id="2147483791" r:id="rId12"/>
    <p:sldMasterId id="2147483794" r:id="rId13"/>
    <p:sldMasterId id="2147483815" r:id="rId14"/>
    <p:sldMasterId id="2147483835" r:id="rId15"/>
    <p:sldMasterId id="2147483884" r:id="rId16"/>
  </p:sldMasterIdLst>
  <p:notesMasterIdLst>
    <p:notesMasterId r:id="rId23"/>
  </p:notesMasterIdLst>
  <p:handoutMasterIdLst>
    <p:handoutMasterId r:id="rId24"/>
  </p:handoutMasterIdLst>
  <p:sldIdLst>
    <p:sldId id="459" r:id="rId17"/>
    <p:sldId id="518" r:id="rId18"/>
    <p:sldId id="519" r:id="rId19"/>
    <p:sldId id="516" r:id="rId20"/>
    <p:sldId id="538" r:id="rId21"/>
    <p:sldId id="537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F7C00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73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äkinen Anni H" userId="S::anni.h.makinen@hel.fi::bf852e4b-0100-4914-beb4-b51c6de8cbd6" providerId="AD" clId="Web-{D4B451B8-D722-4243-A45E-4B48328BB773}"/>
    <pc:docChg chg="modSld">
      <pc:chgData name="Mäkinen Anni H" userId="S::anni.h.makinen@hel.fi::bf852e4b-0100-4914-beb4-b51c6de8cbd6" providerId="AD" clId="Web-{D4B451B8-D722-4243-A45E-4B48328BB773}" dt="2018-12-11T08:21:58.232" v="23" actId="20577"/>
      <pc:docMkLst>
        <pc:docMk/>
      </pc:docMkLst>
      <pc:sldChg chg="modSp">
        <pc:chgData name="Mäkinen Anni H" userId="S::anni.h.makinen@hel.fi::bf852e4b-0100-4914-beb4-b51c6de8cbd6" providerId="AD" clId="Web-{D4B451B8-D722-4243-A45E-4B48328BB773}" dt="2018-12-11T08:19:49.778" v="1" actId="20577"/>
        <pc:sldMkLst>
          <pc:docMk/>
          <pc:sldMk cId="26613325" sldId="459"/>
        </pc:sldMkLst>
        <pc:spChg chg="mod">
          <ac:chgData name="Mäkinen Anni H" userId="S::anni.h.makinen@hel.fi::bf852e4b-0100-4914-beb4-b51c6de8cbd6" providerId="AD" clId="Web-{D4B451B8-D722-4243-A45E-4B48328BB773}" dt="2018-12-11T08:19:49.778" v="1" actId="20577"/>
          <ac:spMkLst>
            <pc:docMk/>
            <pc:sldMk cId="26613325" sldId="459"/>
            <ac:spMk id="2" creationId="{00000000-0000-0000-0000-000000000000}"/>
          </ac:spMkLst>
        </pc:spChg>
      </pc:sldChg>
      <pc:sldChg chg="modSp">
        <pc:chgData name="Mäkinen Anni H" userId="S::anni.h.makinen@hel.fi::bf852e4b-0100-4914-beb4-b51c6de8cbd6" providerId="AD" clId="Web-{D4B451B8-D722-4243-A45E-4B48328BB773}" dt="2018-12-11T08:20:01.887" v="5" actId="20577"/>
        <pc:sldMkLst>
          <pc:docMk/>
          <pc:sldMk cId="1804764974" sldId="493"/>
        </pc:sldMkLst>
        <pc:spChg chg="mod">
          <ac:chgData name="Mäkinen Anni H" userId="S::anni.h.makinen@hel.fi::bf852e4b-0100-4914-beb4-b51c6de8cbd6" providerId="AD" clId="Web-{D4B451B8-D722-4243-A45E-4B48328BB773}" dt="2018-12-11T08:20:01.887" v="5" actId="20577"/>
          <ac:spMkLst>
            <pc:docMk/>
            <pc:sldMk cId="1804764974" sldId="493"/>
            <ac:spMk id="3" creationId="{00000000-0000-0000-0000-000000000000}"/>
          </ac:spMkLst>
        </pc:spChg>
      </pc:sldChg>
      <pc:sldChg chg="modSp">
        <pc:chgData name="Mäkinen Anni H" userId="S::anni.h.makinen@hel.fi::bf852e4b-0100-4914-beb4-b51c6de8cbd6" providerId="AD" clId="Web-{D4B451B8-D722-4243-A45E-4B48328BB773}" dt="2018-12-11T08:21:58.232" v="22" actId="20577"/>
        <pc:sldMkLst>
          <pc:docMk/>
          <pc:sldMk cId="4005633669" sldId="495"/>
        </pc:sldMkLst>
        <pc:spChg chg="mod">
          <ac:chgData name="Mäkinen Anni H" userId="S::anni.h.makinen@hel.fi::bf852e4b-0100-4914-beb4-b51c6de8cbd6" providerId="AD" clId="Web-{D4B451B8-D722-4243-A45E-4B48328BB773}" dt="2018-12-11T08:21:58.232" v="22" actId="20577"/>
          <ac:spMkLst>
            <pc:docMk/>
            <pc:sldMk cId="4005633669" sldId="495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34F26-CC85-4DE0-BDF1-C042D2A02734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F0D5C-14D5-49F9-ADBE-3BADF164FF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36981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84635-F5F7-4386-82BD-5AE03600DA79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1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99914-F392-4AAD-B64B-169373C68E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9426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7931" y="2514601"/>
            <a:ext cx="9782559" cy="2262781"/>
          </a:xfrm>
        </p:spPr>
        <p:txBody>
          <a:bodyPr anchor="b">
            <a:normAutofit/>
          </a:bodyPr>
          <a:lstStyle>
            <a:lvl1pPr>
              <a:defRPr sz="4000" b="1" i="0" baseline="0"/>
            </a:lvl1pPr>
          </a:lstStyle>
          <a:p>
            <a:r>
              <a:rPr lang="fi-FI"/>
              <a:t>Kansilehden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7931" y="4777381"/>
            <a:ext cx="9782559" cy="1394819"/>
          </a:xfrm>
        </p:spPr>
        <p:txBody>
          <a:bodyPr anchor="t">
            <a:noAutofit/>
          </a:bodyPr>
          <a:lstStyle>
            <a:lvl1pPr marL="0" indent="0" algn="l">
              <a:buNone/>
              <a:defRPr sz="1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z="1800"/>
              <a:t>Oy Apotti Ab</a:t>
            </a:r>
          </a:p>
          <a:p>
            <a:r>
              <a:rPr lang="fi-FI" sz="1800"/>
              <a:t>Laatija: Nimi</a:t>
            </a:r>
          </a:p>
          <a:p>
            <a:r>
              <a:rPr lang="fi-FI" sz="1800"/>
              <a:t>Turvallisuusluokittelu: (julkinen/rajoitettu/luottamuksellinen/salainen)</a:t>
            </a:r>
          </a:p>
          <a:p>
            <a:r>
              <a:rPr lang="fi-FI" sz="1800"/>
              <a:t>Dokumentin tila: (työversio/valmis)</a:t>
            </a:r>
          </a:p>
          <a:p>
            <a:r>
              <a:rPr lang="fi-FI" sz="1800"/>
              <a:t>Päivämäärä: </a:t>
            </a:r>
          </a:p>
        </p:txBody>
      </p:sp>
    </p:spTree>
    <p:extLst>
      <p:ext uri="{BB962C8B-B14F-4D97-AF65-F5344CB8AC3E}">
        <p14:creationId xmlns:p14="http://schemas.microsoft.com/office/powerpoint/2010/main" val="110376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7B08EE-E418-4C9D-9E13-1A7A12859A20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D0CFF0-84BF-467A-A1B2-5ADB6B20CF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9896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570245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945566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064790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698629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945545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7B08EE-E418-4C9D-9E13-1A7A12859A20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D0CFF0-84BF-467A-A1B2-5ADB6B20CF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69332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A96B-5BDF-4525-AE99-8071C4D672E0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9F6D-94EA-4819-97CB-80D08914EFA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53003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C2EB12-E5CA-4578-886C-FD9DFE374A7D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531928-6C38-4BDF-AA8B-509D6C2D62B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78022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CDFD-6BF5-45AF-8987-54509148083F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1783-E466-40C7-BD3C-A81A0BCBAB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92875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30477 w 2885"/>
              <a:gd name="T1" fmla="*/ 0 h 14300"/>
              <a:gd name="T2" fmla="*/ 18383 w 2885"/>
              <a:gd name="T3" fmla="*/ 11990 h 14300"/>
              <a:gd name="T4" fmla="*/ 286874 w 2885"/>
              <a:gd name="T5" fmla="*/ 276718 h 14300"/>
              <a:gd name="T6" fmla="*/ 18383 w 2885"/>
              <a:gd name="T7" fmla="*/ 540967 h 14300"/>
              <a:gd name="T8" fmla="*/ 268491 w 2885"/>
              <a:gd name="T9" fmla="*/ 787951 h 14300"/>
              <a:gd name="T10" fmla="*/ 0 w 2885"/>
              <a:gd name="T11" fmla="*/ 1052199 h 14300"/>
              <a:gd name="T12" fmla="*/ 268491 w 2885"/>
              <a:gd name="T13" fmla="*/ 1316928 h 14300"/>
              <a:gd name="T14" fmla="*/ 0 w 2885"/>
              <a:gd name="T15" fmla="*/ 1581656 h 14300"/>
              <a:gd name="T16" fmla="*/ 268491 w 2885"/>
              <a:gd name="T17" fmla="*/ 1846385 h 14300"/>
              <a:gd name="T18" fmla="*/ 0 w 2885"/>
              <a:gd name="T19" fmla="*/ 2111113 h 14300"/>
              <a:gd name="T20" fmla="*/ 268491 w 2885"/>
              <a:gd name="T21" fmla="*/ 2375841 h 14300"/>
              <a:gd name="T22" fmla="*/ 0 w 2885"/>
              <a:gd name="T23" fmla="*/ 2640570 h 14300"/>
              <a:gd name="T24" fmla="*/ 268491 w 2885"/>
              <a:gd name="T25" fmla="*/ 2905298 h 14300"/>
              <a:gd name="T26" fmla="*/ 0 w 2885"/>
              <a:gd name="T27" fmla="*/ 3170027 h 14300"/>
              <a:gd name="T28" fmla="*/ 281553 w 2885"/>
              <a:gd name="T29" fmla="*/ 3447704 h 14300"/>
              <a:gd name="T30" fmla="*/ 18383 w 2885"/>
              <a:gd name="T31" fmla="*/ 3706677 h 14300"/>
              <a:gd name="T32" fmla="*/ 286874 w 2885"/>
              <a:gd name="T33" fmla="*/ 3971405 h 14300"/>
              <a:gd name="T34" fmla="*/ 18383 w 2885"/>
              <a:gd name="T35" fmla="*/ 4236134 h 14300"/>
              <a:gd name="T36" fmla="*/ 286874 w 2885"/>
              <a:gd name="T37" fmla="*/ 4500862 h 14300"/>
              <a:gd name="T38" fmla="*/ 18383 w 2885"/>
              <a:gd name="T39" fmla="*/ 4765591 h 14300"/>
              <a:gd name="T40" fmla="*/ 286874 w 2885"/>
              <a:gd name="T41" fmla="*/ 5030319 h 14300"/>
              <a:gd name="T42" fmla="*/ 18383 w 2885"/>
              <a:gd name="T43" fmla="*/ 5295047 h 14300"/>
              <a:gd name="T44" fmla="*/ 268491 w 2885"/>
              <a:gd name="T45" fmla="*/ 5541552 h 14300"/>
              <a:gd name="T46" fmla="*/ 0 w 2885"/>
              <a:gd name="T47" fmla="*/ 5806280 h 14300"/>
              <a:gd name="T48" fmla="*/ 268491 w 2885"/>
              <a:gd name="T49" fmla="*/ 6071009 h 14300"/>
              <a:gd name="T50" fmla="*/ 0 w 2885"/>
              <a:gd name="T51" fmla="*/ 6335737 h 14300"/>
              <a:gd name="T52" fmla="*/ 268491 w 2885"/>
              <a:gd name="T53" fmla="*/ 6600465 h 14300"/>
              <a:gd name="T54" fmla="*/ 7257 w 2885"/>
              <a:gd name="T55" fmla="*/ 6858000 h 14300"/>
              <a:gd name="T56" fmla="*/ 1395671 w 2885"/>
              <a:gd name="T57" fmla="*/ 6858000 h 14300"/>
              <a:gd name="T58" fmla="*/ 1395671 w 2885"/>
              <a:gd name="T59" fmla="*/ 0 h 14300"/>
              <a:gd name="T60" fmla="*/ 30477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FC25-613F-4021-81BD-7616A7B1195D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887E67-8265-4660-986D-AF78B07ACA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983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C7132-4491-4D90-808E-F4ABA1A9E34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5B4B-1776-4491-9403-9325C58D36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10950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9C00-34E9-4927-8DA5-4EA9181B97CE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C4075-FB48-4E21-A188-CD59CF4C80F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30216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4E0F-1472-4939-B58F-5C626EBD5462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FA4FC-75C3-45F2-8B96-9FCD9F8B790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34345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90EC-B389-4988-865A-61C009F670E5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2282-04A0-4A1E-B0F8-A85A101FF7E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4824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FCE41-992E-4D1A-B055-73A540A5535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F329-E48E-4D95-BD79-09A148C0BCE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8379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19266-6B6F-4CEB-9632-42271115D584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0DA5-8837-4368-9873-6C9E2602C3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8177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565621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07347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286263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621097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36468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2B0D-8E3F-4368-926B-8825CAB6EEA7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8FCEA-2837-4113-B69C-807D10F262C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49954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937275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931100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55165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56886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746902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3D97-1858-4A56-928A-25EB438F3F31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A246-8194-4A99-8D54-BA018EEA8FF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4375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C53A87-B2DF-47C3-900C-545114A6C71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CC2EC4-E07B-4C1C-85C1-1FD6195988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97852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3171E9-DB45-4935-8103-E2FD507E4EE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E0BBBE-72AA-48AE-B8C9-683FB2D149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968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270131-D298-4E66-8347-236AF470D665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21E670-1F5B-4A49-8DE6-16F3E62BC8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80404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602477-6AE9-44F3-B257-12DBDF91F737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7C3C02-C6D6-4CDD-8E7F-E0FCD70E1C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568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C35ED-F5EB-413C-923D-7DEED82B9857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142E-A5C0-4F7E-9E3F-39EFB1B8C6D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15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F8DA79-733A-4D37-8AB1-04E62B42475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C304F7-58E3-453B-B9DD-2C44208D657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2239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02692D-3DC3-4A99-925D-AB96505D3847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B035FF-B3C0-4CBF-AFCC-217D199882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03720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460187-8C3F-4E80-9677-9FFE5A4013B7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3E2A29-3C3C-4B25-ABFE-CBBAD8606C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1858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3E8FF-0D86-4156-9F0A-94F0D78AD399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C6C-3633-4E4E-A1CE-7741E7EBFD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2549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BA038-9B83-4105-A55A-9C0040DDE56E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A4D2-4CEB-4472-874B-DE2B476794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72989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D099-1650-4A91-98B8-9A09DB7D3C79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86B-3177-458C-A055-DF6CB5F6E1E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46636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CB4C1-0180-4DCA-8137-7CCA1B43302E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0B2-64C6-4CCD-BE61-F167E31837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32067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62F5-F1A8-41DC-A631-92CDBB28B31C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9DF3-D7BE-4C4A-A747-32E2FECB0E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32020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01BF3-4424-455E-A377-5A22DE1AC07C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A610C-9ACA-48E1-AE69-797BEAB174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607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89CD-BC0E-4898-812E-A6A43EF32DBA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FB45-9A1F-4BF1-AEB1-168A3EE59D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255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E7C3-B0CE-45FB-82B2-A2C823E63EDB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44C75-B948-4718-AB2E-13FA01724A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65659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F9F1-E9BA-4577-88F3-3C23F9C0C1A0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9DBF-2A29-43B1-9F7E-346CAF37AC6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8943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ECD06-8F20-4CE8-943F-B69CD98B9D5E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3895-AB2C-4C0C-8295-D1EE2770F9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62162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AE9D-5030-41AB-A4FF-78CB0C41593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B2FB-3A4B-4871-9BF7-9291A37AF9F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558328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054D-5469-4F93-96B9-22A37617ACB9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BF7D-A071-4EEB-BDBC-D210FAA669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93498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F623-B4BB-4BA9-94B0-5FCD5E9CC11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3441-211B-4FAE-844A-6F0F418E89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71886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2C77-360B-40F4-9F3F-4C48F04B9639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46FE-DE78-43ED-B92F-F451ED1A685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799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03583-DBA3-4E51-9577-D003BE5B364F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3C52-3939-4B31-8F57-2F1453C471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116667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282881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6509883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F4F39-16EF-4CAE-8D7D-D7E28F08240C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2C2E-1894-47C6-8C45-A75AB5596D3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217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F52A5-7DD3-42CE-9848-DACDD94E1AA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7C0B-DE9C-4AC2-B54E-E80C9DED7B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29257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144D-A55D-46C5-A00D-1C253264F70D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BA27-5A6D-4D9A-B51A-B3F539A5E9A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830522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541855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213945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2785949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2425254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6388658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889832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3951877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682052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36072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968B7-36C6-4615-A572-EE07AA264383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5ADE-FF0D-4AE5-90D1-481D715BAD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610722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886054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2B54-3454-4F02-9EDB-84E4A91EAF6E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0238-7858-4C5D-9334-38D34ABA26B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29713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25FE7F-639B-4F41-B411-9A10F7DF6F82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BA1A6B-480F-4EC3-B195-0111055878D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926768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76131D-9689-4368-B1C5-1478C81E59F2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4583BA-8BA8-4764-BEC1-509EADF4BC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892463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2E4427-7DC9-465A-AC18-63739EE817FE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25E92E-7255-4D0A-BC70-6446A13C33A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693996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EA73BA-8D8B-40BF-BD4B-A95D6EC962C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27EA9D-47E1-4E27-9FE0-FCEA2F48A9D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9671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6680E6-DF0C-41FE-B435-3271F8822860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72E9DE-A9FA-4888-AE9F-B9157D1DC3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7685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3267E7-3E57-42A7-9090-EF905079A59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F30CF3-25C1-4041-A96E-EA98C728F4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889325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7B08EE-E418-4C9D-9E13-1A7A12859A20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D0CFF0-84BF-467A-A1B2-5ADB6B20CF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28980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C7132-4491-4D90-808E-F4ABA1A9E346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5B4B-1776-4491-9403-9325C58D36A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0006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FEC4-BF3D-464A-8A26-3D861B1B2AEE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A2A89-7DD5-41AC-9A43-96CEA010C92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751283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2B0D-8E3F-4368-926B-8825CAB6EEA7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8FCEA-2837-4113-B69C-807D10F262C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21292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C35ED-F5EB-413C-923D-7DEED82B9857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142E-A5C0-4F7E-9E3F-39EFB1B8C6D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75409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E7C3-B0CE-45FB-82B2-A2C823E63EDB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44C75-B948-4718-AB2E-13FA01724A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2747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F52A5-7DD3-42CE-9848-DACDD94E1AA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7C0B-DE9C-4AC2-B54E-E80C9DED7B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8097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968B7-36C6-4615-A572-EE07AA264383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5ADE-FF0D-4AE5-90D1-481D715BAD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94715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FEC4-BF3D-464A-8A26-3D861B1B2AEE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A2A89-7DD5-41AC-9A43-96CEA010C92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41554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315C-70A2-49CB-912B-2EFF7A2041E0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DA1E-CC65-4D4A-8AD3-33B6FE2ED2C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3762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1A5B-0A5A-4F41-8E7A-437D621197D3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811A-B41B-4B02-A7C2-918597E845A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343316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BCA4-27B5-41D9-9A12-540F15919028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3D36-9475-4DF2-AEE1-BA2915921F0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3849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7970-1A0F-4034-81DA-400291B49248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4FC9-4BA4-471C-A025-62828D7E80B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0822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315C-70A2-49CB-912B-2EFF7A2041E0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DA1E-CC65-4D4A-8AD3-33B6FE2ED2C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497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CC60-B823-41DF-9DB0-D0400F43B348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7C43-36BE-42D4-99BF-9CAD33AED93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904650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40A33-4F74-46C5-BA84-323431FCF468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46714-1DC3-4B48-B907-0C5C7B57AB8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103196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2424-FB5D-40AA-8551-11A4F0C7524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42987-6EE2-4694-B2A5-3F3009D431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04978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813553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618771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7C4F-FC96-441E-97E5-63D21FCCDBBB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A1E-CB5F-44BF-813F-4678206E636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261043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042ED-B5E4-443F-A90E-A092EE76DE85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DB6B-03B8-417A-B79B-FECB0555FC3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05917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975514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993205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83366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1A5B-0A5A-4F41-8E7A-437D621197D3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811A-B41B-4B02-A7C2-918597E845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029394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7686455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3496840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6876124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1572681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2345477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3437485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1208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1" y="0"/>
            <a:ext cx="2915479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53" y="2004057"/>
            <a:ext cx="6010668" cy="28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11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BCA4-27B5-41D9-9A12-540F1591902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3D36-9475-4DF2-AEE1-BA2915921F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168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7970-1A0F-4034-81DA-400291B4924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4FC9-4BA4-471C-A025-62828D7E80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244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CC60-B823-41DF-9DB0-D0400F43B34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7C43-36BE-42D4-99BF-9CAD33AED93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3751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40A33-4F74-46C5-BA84-323431FCF46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46714-1DC3-4B48-B907-0C5C7B57AB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060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2424-FB5D-40AA-8551-11A4F0C7524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42987-6EE2-4694-B2A5-3F3009D431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528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194261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28070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7C4F-FC96-441E-97E5-63D21FCCDBBB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A1E-CB5F-44BF-813F-4678206E63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9490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042ED-B5E4-443F-A90E-A092EE76DE85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DB6B-03B8-417A-B79B-FECB0555FC3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517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9706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2B54-3454-4F02-9EDB-84E4A91EAF6E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0238-7858-4C5D-9334-38D34ABA26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175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26052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37745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59077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08697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2353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73641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81731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199873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18653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456301-81DB-4AC2-9C17-9D2C281C5BB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C61D29-7B4E-4B8B-93C8-D1C53CDAC00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729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25FE7F-639B-4F41-B411-9A10F7DF6F82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BA1A6B-480F-4EC3-B195-0111055878D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279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CC70-0A1C-47E7-8938-8606B04B8339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1AFF-F72F-41BC-AE3E-B23BED26225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0142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456301-81DB-4AC2-9C17-9D2C281C5BB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C61D29-7B4E-4B8B-93C8-D1C53CDAC00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8491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E7BE-F644-4F72-AEB2-1178F6CE869F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D8F20-E904-436B-BA8F-9A225657AE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288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30477 w 2885"/>
              <a:gd name="T1" fmla="*/ 0 h 14300"/>
              <a:gd name="T2" fmla="*/ 18383 w 2885"/>
              <a:gd name="T3" fmla="*/ 11990 h 14300"/>
              <a:gd name="T4" fmla="*/ 286874 w 2885"/>
              <a:gd name="T5" fmla="*/ 276718 h 14300"/>
              <a:gd name="T6" fmla="*/ 18383 w 2885"/>
              <a:gd name="T7" fmla="*/ 540967 h 14300"/>
              <a:gd name="T8" fmla="*/ 268491 w 2885"/>
              <a:gd name="T9" fmla="*/ 787951 h 14300"/>
              <a:gd name="T10" fmla="*/ 0 w 2885"/>
              <a:gd name="T11" fmla="*/ 1052199 h 14300"/>
              <a:gd name="T12" fmla="*/ 268491 w 2885"/>
              <a:gd name="T13" fmla="*/ 1316928 h 14300"/>
              <a:gd name="T14" fmla="*/ 0 w 2885"/>
              <a:gd name="T15" fmla="*/ 1581656 h 14300"/>
              <a:gd name="T16" fmla="*/ 268491 w 2885"/>
              <a:gd name="T17" fmla="*/ 1846385 h 14300"/>
              <a:gd name="T18" fmla="*/ 0 w 2885"/>
              <a:gd name="T19" fmla="*/ 2111113 h 14300"/>
              <a:gd name="T20" fmla="*/ 268491 w 2885"/>
              <a:gd name="T21" fmla="*/ 2375841 h 14300"/>
              <a:gd name="T22" fmla="*/ 0 w 2885"/>
              <a:gd name="T23" fmla="*/ 2640570 h 14300"/>
              <a:gd name="T24" fmla="*/ 268491 w 2885"/>
              <a:gd name="T25" fmla="*/ 2905298 h 14300"/>
              <a:gd name="T26" fmla="*/ 0 w 2885"/>
              <a:gd name="T27" fmla="*/ 3170027 h 14300"/>
              <a:gd name="T28" fmla="*/ 281553 w 2885"/>
              <a:gd name="T29" fmla="*/ 3447704 h 14300"/>
              <a:gd name="T30" fmla="*/ 18383 w 2885"/>
              <a:gd name="T31" fmla="*/ 3706677 h 14300"/>
              <a:gd name="T32" fmla="*/ 286874 w 2885"/>
              <a:gd name="T33" fmla="*/ 3971405 h 14300"/>
              <a:gd name="T34" fmla="*/ 18383 w 2885"/>
              <a:gd name="T35" fmla="*/ 4236134 h 14300"/>
              <a:gd name="T36" fmla="*/ 286874 w 2885"/>
              <a:gd name="T37" fmla="*/ 4500862 h 14300"/>
              <a:gd name="T38" fmla="*/ 18383 w 2885"/>
              <a:gd name="T39" fmla="*/ 4765591 h 14300"/>
              <a:gd name="T40" fmla="*/ 286874 w 2885"/>
              <a:gd name="T41" fmla="*/ 5030319 h 14300"/>
              <a:gd name="T42" fmla="*/ 18383 w 2885"/>
              <a:gd name="T43" fmla="*/ 5295047 h 14300"/>
              <a:gd name="T44" fmla="*/ 268491 w 2885"/>
              <a:gd name="T45" fmla="*/ 5541552 h 14300"/>
              <a:gd name="T46" fmla="*/ 0 w 2885"/>
              <a:gd name="T47" fmla="*/ 5806280 h 14300"/>
              <a:gd name="T48" fmla="*/ 268491 w 2885"/>
              <a:gd name="T49" fmla="*/ 6071009 h 14300"/>
              <a:gd name="T50" fmla="*/ 0 w 2885"/>
              <a:gd name="T51" fmla="*/ 6335737 h 14300"/>
              <a:gd name="T52" fmla="*/ 268491 w 2885"/>
              <a:gd name="T53" fmla="*/ 6600465 h 14300"/>
              <a:gd name="T54" fmla="*/ 7257 w 2885"/>
              <a:gd name="T55" fmla="*/ 6858000 h 14300"/>
              <a:gd name="T56" fmla="*/ 1395671 w 2885"/>
              <a:gd name="T57" fmla="*/ 6858000 h 14300"/>
              <a:gd name="T58" fmla="*/ 1395671 w 2885"/>
              <a:gd name="T59" fmla="*/ 0 h 14300"/>
              <a:gd name="T60" fmla="*/ 30477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74D9-489E-4509-9A72-86361FEFE710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CC5324-3357-4401-8C62-51B4910C7C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618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3B8D-A86C-479E-81DA-62605C051D5D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FA33-9766-486F-99AA-387C87DAF24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1827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E0705-1C59-4324-9536-77D1B6B5E1D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71FD-F39C-4968-A2D3-B7E4CBAA13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250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8BCD0-00F8-4741-8623-A292A3A21B8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D41C6-B5AB-448A-848B-8228A4E0CBF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57226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0609-9CC2-4916-97A2-8B7A112C694C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8A37-D92B-489E-B6E9-A0D2CF825F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728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A430-F2F3-430B-93D5-D3E0140615DC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523-C22F-4965-B794-4A62F9C10F7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0636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0132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76131D-9689-4368-B1C5-1478C81E59F2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4583BA-8BA8-4764-BEC1-509EADF4BC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7840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389946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32353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02736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472372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296568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497565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280848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50974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025058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5" y="451832"/>
            <a:ext cx="10531067" cy="674603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36" y="1417984"/>
            <a:ext cx="10531065" cy="4493239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4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2E4427-7DC9-465A-AC18-63739EE817FE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25E92E-7255-4D0A-BC70-6446A13C33A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8568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5" y="451832"/>
            <a:ext cx="10531067" cy="674603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36" y="1417984"/>
            <a:ext cx="10531065" cy="4493239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092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6" y="438582"/>
            <a:ext cx="10531064" cy="595090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960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4997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135" y="1437655"/>
            <a:ext cx="5025092" cy="4459564"/>
          </a:xfrm>
        </p:spPr>
        <p:txBody>
          <a:bodyPr>
            <a:normAutofit/>
          </a:bodyPr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410" y="1437655"/>
            <a:ext cx="5278791" cy="4459565"/>
          </a:xfrm>
        </p:spPr>
        <p:txBody>
          <a:bodyPr>
            <a:normAutofit/>
          </a:bodyPr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950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7" y="446088"/>
            <a:ext cx="5212524" cy="494816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137" y="1033671"/>
            <a:ext cx="5247863" cy="48273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756566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5" y="4800600"/>
            <a:ext cx="105310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8136" y="634965"/>
            <a:ext cx="1053106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135" y="5367338"/>
            <a:ext cx="1053106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163539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931" y="2514601"/>
            <a:ext cx="9782559" cy="226278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931" y="4777381"/>
            <a:ext cx="978255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607931" y="6321338"/>
            <a:ext cx="2043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Oy</a:t>
            </a:r>
            <a:r>
              <a:rPr lang="en-US"/>
              <a:t> Apotti Ab</a:t>
            </a:r>
          </a:p>
        </p:txBody>
      </p:sp>
    </p:spTree>
    <p:extLst>
      <p:ext uri="{BB962C8B-B14F-4D97-AF65-F5344CB8AC3E}">
        <p14:creationId xmlns:p14="http://schemas.microsoft.com/office/powerpoint/2010/main" val="21106009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1" y="0"/>
            <a:ext cx="2915479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53" y="2004057"/>
            <a:ext cx="6010668" cy="28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622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5" y="451832"/>
            <a:ext cx="10531067" cy="674603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36" y="1417984"/>
            <a:ext cx="10531065" cy="4493239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FCD1-54C9-439A-AC08-0D8CAAD41EDC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2.10.2020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Oy Apotti Ab, laatija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80825" y="6334123"/>
            <a:ext cx="898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31E2-51BB-428E-AA73-A6032763D75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919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5" y="451832"/>
            <a:ext cx="10531067" cy="674603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36" y="1417984"/>
            <a:ext cx="10531065" cy="4493239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FCD1-54C9-439A-AC08-0D8CAAD41EDC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2.10.2020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>
                <a:solidFill>
                  <a:prstClr val="black">
                    <a:tint val="75000"/>
                  </a:prstClr>
                </a:solidFill>
              </a:rPr>
              <a:t>Oy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 Apotti Ab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80825" y="6334123"/>
            <a:ext cx="898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31E2-51BB-428E-AA73-A6032763D75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3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EA73BA-8D8B-40BF-BD4B-A95D6EC962C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27EA9D-47E1-4E27-9FE0-FCEA2F48A9D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4346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6" y="438582"/>
            <a:ext cx="10531064" cy="595090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16F9-01BB-41FF-8F3E-F3B5B905DC7C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2.10.2020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Oy Apotti Ab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80825" y="6334123"/>
            <a:ext cx="898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31E2-51BB-428E-AA73-A6032763D75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196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3BDD-DA39-410F-A0EA-76BA2D44CD96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2.10.2020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Oy Apotti Ab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80825" y="6334123"/>
            <a:ext cx="898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31E2-51BB-428E-AA73-A6032763D75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710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135" y="1437655"/>
            <a:ext cx="5025092" cy="4459564"/>
          </a:xfrm>
        </p:spPr>
        <p:txBody>
          <a:bodyPr>
            <a:normAutofit/>
          </a:bodyPr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410" y="1437655"/>
            <a:ext cx="5278791" cy="4459565"/>
          </a:xfrm>
        </p:spPr>
        <p:txBody>
          <a:bodyPr>
            <a:normAutofit/>
          </a:bodyPr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0009-BE52-433D-9893-594BAC757CF6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2.10.2020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Oy Apotti Ab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80825" y="6334123"/>
            <a:ext cx="898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31E2-51BB-428E-AA73-A6032763D75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758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7" y="446088"/>
            <a:ext cx="5212524" cy="494816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137" y="1033671"/>
            <a:ext cx="5247863" cy="48273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E46C-03A2-4854-8429-792B6C070FDD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2.10.2020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Oy Apotti Ab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80825" y="6334123"/>
            <a:ext cx="898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31E2-51BB-428E-AA73-A6032763D75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594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5" y="4800600"/>
            <a:ext cx="105310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8136" y="634965"/>
            <a:ext cx="1053106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135" y="5367338"/>
            <a:ext cx="1053106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73A8-28CD-4288-8B92-9D8469589AAC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2.10.2020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Oy Apotti Ab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80825" y="6334123"/>
            <a:ext cx="898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31E2-51BB-428E-AA73-A6032763D75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29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931" y="2514601"/>
            <a:ext cx="9782559" cy="226278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931" y="4777381"/>
            <a:ext cx="978255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607931" y="6321338"/>
            <a:ext cx="2043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solidFill>
                  <a:prstClr val="black">
                    <a:tint val="75000"/>
                  </a:prstClr>
                </a:solidFill>
              </a:rPr>
              <a:t>Oy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 Apotti Ab</a:t>
            </a:r>
          </a:p>
        </p:txBody>
      </p:sp>
    </p:spTree>
    <p:extLst>
      <p:ext uri="{BB962C8B-B14F-4D97-AF65-F5344CB8AC3E}">
        <p14:creationId xmlns:p14="http://schemas.microsoft.com/office/powerpoint/2010/main" val="27415685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1" y="0"/>
            <a:ext cx="2915479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black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53" y="2004057"/>
            <a:ext cx="6010668" cy="28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329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0FA62F42-8975-46A3-8955-06550581D838}" type="datetimeFigureOut">
              <a:rPr lang="en-US" smtClean="0">
                <a:solidFill>
                  <a:prstClr val="black"/>
                </a:solidFill>
              </a:rPr>
              <a:pPr/>
              <a:t>10/2/2020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0DEE4D50-4BAB-4AD8-A5D4-4D7AB8D826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675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6" y="451834"/>
            <a:ext cx="10531067" cy="674603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37" y="1417986"/>
            <a:ext cx="10531065" cy="4493239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89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6" y="438582"/>
            <a:ext cx="10531064" cy="595090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8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6680E6-DF0C-41FE-B435-3271F8822860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72E9DE-A9FA-4888-AE9F-B9157D1DC3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8520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8934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135" y="1437655"/>
            <a:ext cx="5025092" cy="4459564"/>
          </a:xfrm>
        </p:spPr>
        <p:txBody>
          <a:bodyPr>
            <a:normAutofit/>
          </a:bodyPr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411" y="1437657"/>
            <a:ext cx="5278791" cy="4459565"/>
          </a:xfrm>
        </p:spPr>
        <p:txBody>
          <a:bodyPr>
            <a:normAutofit/>
          </a:bodyPr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23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8" y="446088"/>
            <a:ext cx="5212524" cy="494816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60" y="446092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138" y="1033673"/>
            <a:ext cx="5247863" cy="482737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294884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6" y="4800600"/>
            <a:ext cx="1053106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8137" y="634965"/>
            <a:ext cx="1053106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136" y="5367338"/>
            <a:ext cx="10531067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479127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7931" y="2514601"/>
            <a:ext cx="9782559" cy="2262781"/>
          </a:xfrm>
        </p:spPr>
        <p:txBody>
          <a:bodyPr anchor="b">
            <a:normAutofit/>
          </a:bodyPr>
          <a:lstStyle>
            <a:lvl1pPr>
              <a:defRPr sz="4000" b="1" i="0" baseline="0"/>
            </a:lvl1pPr>
          </a:lstStyle>
          <a:p>
            <a:r>
              <a:rPr lang="fi-FI"/>
              <a:t>Kansilehden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7931" y="4777381"/>
            <a:ext cx="9782559" cy="1394819"/>
          </a:xfrm>
        </p:spPr>
        <p:txBody>
          <a:bodyPr anchor="t">
            <a:noAutofit/>
          </a:bodyPr>
          <a:lstStyle>
            <a:lvl1pPr marL="0" indent="0" algn="l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z="1800"/>
              <a:t>Oy Apotti Ab</a:t>
            </a:r>
          </a:p>
          <a:p>
            <a:r>
              <a:rPr lang="fi-FI" sz="1800"/>
              <a:t>Laatija: Nimi</a:t>
            </a:r>
          </a:p>
          <a:p>
            <a:r>
              <a:rPr lang="fi-FI" sz="1800"/>
              <a:t>Turvallisuusluokittelu: (julkinen/rajoitettu/luottamuksellinen/salainen)</a:t>
            </a:r>
          </a:p>
          <a:p>
            <a:r>
              <a:rPr lang="fi-FI" sz="1800"/>
              <a:t>Dokumentin tila: (työversio/valmis)</a:t>
            </a:r>
          </a:p>
          <a:p>
            <a:r>
              <a:rPr lang="fi-FI" sz="1800"/>
              <a:t>Päivämäärä: </a:t>
            </a:r>
          </a:p>
        </p:txBody>
      </p:sp>
    </p:spTree>
    <p:extLst>
      <p:ext uri="{BB962C8B-B14F-4D97-AF65-F5344CB8AC3E}">
        <p14:creationId xmlns:p14="http://schemas.microsoft.com/office/powerpoint/2010/main" val="32087940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1" y="0"/>
            <a:ext cx="2915479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53" y="2004057"/>
            <a:ext cx="6010668" cy="28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142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AE61-5D3E-4BD5-A5D9-771C01134A47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5945-3973-4370-BC41-FEB60D23E9B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82563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C62913-02BC-45E1-AAF1-5FEF7A64E957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F5628D-78A8-4B37-9EF1-0045A170D9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7225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21E2D-908A-4141-9380-9D4D8A89090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8F56-680E-4887-87A9-D5C033ED31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53512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30477 w 2885"/>
              <a:gd name="T1" fmla="*/ 0 h 14300"/>
              <a:gd name="T2" fmla="*/ 18383 w 2885"/>
              <a:gd name="T3" fmla="*/ 11990 h 14300"/>
              <a:gd name="T4" fmla="*/ 286874 w 2885"/>
              <a:gd name="T5" fmla="*/ 276718 h 14300"/>
              <a:gd name="T6" fmla="*/ 18383 w 2885"/>
              <a:gd name="T7" fmla="*/ 540967 h 14300"/>
              <a:gd name="T8" fmla="*/ 268491 w 2885"/>
              <a:gd name="T9" fmla="*/ 787951 h 14300"/>
              <a:gd name="T10" fmla="*/ 0 w 2885"/>
              <a:gd name="T11" fmla="*/ 1052199 h 14300"/>
              <a:gd name="T12" fmla="*/ 268491 w 2885"/>
              <a:gd name="T13" fmla="*/ 1316928 h 14300"/>
              <a:gd name="T14" fmla="*/ 0 w 2885"/>
              <a:gd name="T15" fmla="*/ 1581656 h 14300"/>
              <a:gd name="T16" fmla="*/ 268491 w 2885"/>
              <a:gd name="T17" fmla="*/ 1846385 h 14300"/>
              <a:gd name="T18" fmla="*/ 0 w 2885"/>
              <a:gd name="T19" fmla="*/ 2111113 h 14300"/>
              <a:gd name="T20" fmla="*/ 268491 w 2885"/>
              <a:gd name="T21" fmla="*/ 2375841 h 14300"/>
              <a:gd name="T22" fmla="*/ 0 w 2885"/>
              <a:gd name="T23" fmla="*/ 2640570 h 14300"/>
              <a:gd name="T24" fmla="*/ 268491 w 2885"/>
              <a:gd name="T25" fmla="*/ 2905298 h 14300"/>
              <a:gd name="T26" fmla="*/ 0 w 2885"/>
              <a:gd name="T27" fmla="*/ 3170027 h 14300"/>
              <a:gd name="T28" fmla="*/ 281553 w 2885"/>
              <a:gd name="T29" fmla="*/ 3447704 h 14300"/>
              <a:gd name="T30" fmla="*/ 18383 w 2885"/>
              <a:gd name="T31" fmla="*/ 3706677 h 14300"/>
              <a:gd name="T32" fmla="*/ 286874 w 2885"/>
              <a:gd name="T33" fmla="*/ 3971405 h 14300"/>
              <a:gd name="T34" fmla="*/ 18383 w 2885"/>
              <a:gd name="T35" fmla="*/ 4236134 h 14300"/>
              <a:gd name="T36" fmla="*/ 286874 w 2885"/>
              <a:gd name="T37" fmla="*/ 4500862 h 14300"/>
              <a:gd name="T38" fmla="*/ 18383 w 2885"/>
              <a:gd name="T39" fmla="*/ 4765591 h 14300"/>
              <a:gd name="T40" fmla="*/ 286874 w 2885"/>
              <a:gd name="T41" fmla="*/ 5030319 h 14300"/>
              <a:gd name="T42" fmla="*/ 18383 w 2885"/>
              <a:gd name="T43" fmla="*/ 5295047 h 14300"/>
              <a:gd name="T44" fmla="*/ 268491 w 2885"/>
              <a:gd name="T45" fmla="*/ 5541552 h 14300"/>
              <a:gd name="T46" fmla="*/ 0 w 2885"/>
              <a:gd name="T47" fmla="*/ 5806280 h 14300"/>
              <a:gd name="T48" fmla="*/ 268491 w 2885"/>
              <a:gd name="T49" fmla="*/ 6071009 h 14300"/>
              <a:gd name="T50" fmla="*/ 0 w 2885"/>
              <a:gd name="T51" fmla="*/ 6335737 h 14300"/>
              <a:gd name="T52" fmla="*/ 268491 w 2885"/>
              <a:gd name="T53" fmla="*/ 6600465 h 14300"/>
              <a:gd name="T54" fmla="*/ 7257 w 2885"/>
              <a:gd name="T55" fmla="*/ 6858000 h 14300"/>
              <a:gd name="T56" fmla="*/ 1395671 w 2885"/>
              <a:gd name="T57" fmla="*/ 6858000 h 14300"/>
              <a:gd name="T58" fmla="*/ 1395671 w 2885"/>
              <a:gd name="T59" fmla="*/ 0 h 14300"/>
              <a:gd name="T60" fmla="*/ 30477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BEB1-00CC-4620-98C8-807096FD2A9B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983F37-7669-49AB-8AB2-F55DDA2B7B1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536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3267E7-3E57-42A7-9090-EF905079A59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F30CF3-25C1-4041-A96E-EA98C728F4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63126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C04F9-3E2D-495C-8B4E-9C352AB49C41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DB2D-59C1-4D1E-ABE9-08FB66D8E13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4958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3AE9-F65D-4B16-BDDB-B6BA8DFB6DCB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815A-1A13-4491-8288-98C9281ED50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53738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90D3-E1AB-4676-B9CD-847478CE7D4E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D4A1-24F7-4821-82BD-70FB033D923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84614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42F82-34F0-4101-BFE0-F72DA208A5B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2E5C-82F9-4232-AFFB-29A16C88E70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5820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407C0-70D5-4D62-AF95-D2944CEA4571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7B48E-B8EB-42CA-BD4C-865A5426AB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0628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867460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538164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973476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016080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4585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21" Type="http://schemas.openxmlformats.org/officeDocument/2006/relationships/theme" Target="../theme/theme10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theme" Target="../theme/theme1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18" Type="http://schemas.openxmlformats.org/officeDocument/2006/relationships/slideLayout" Target="../slideLayouts/slideLayout178.xml"/><Relationship Id="rId26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slideLayout" Target="../slideLayouts/slideLayout177.xml"/><Relationship Id="rId25" Type="http://schemas.openxmlformats.org/officeDocument/2006/relationships/slideLayout" Target="../slideLayouts/slideLayout185.xml"/><Relationship Id="rId33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20" Type="http://schemas.openxmlformats.org/officeDocument/2006/relationships/slideLayout" Target="../slideLayouts/slideLayout180.xml"/><Relationship Id="rId29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24" Type="http://schemas.openxmlformats.org/officeDocument/2006/relationships/slideLayout" Target="../slideLayouts/slideLayout184.xml"/><Relationship Id="rId32" Type="http://schemas.openxmlformats.org/officeDocument/2006/relationships/slideLayout" Target="../slideLayouts/slideLayout192.xml"/><Relationship Id="rId37" Type="http://schemas.openxmlformats.org/officeDocument/2006/relationships/theme" Target="../theme/theme13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23" Type="http://schemas.openxmlformats.org/officeDocument/2006/relationships/slideLayout" Target="../slideLayouts/slideLayout183.xml"/><Relationship Id="rId28" Type="http://schemas.openxmlformats.org/officeDocument/2006/relationships/slideLayout" Target="../slideLayouts/slideLayout188.xml"/><Relationship Id="rId36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70.xml"/><Relationship Id="rId19" Type="http://schemas.openxmlformats.org/officeDocument/2006/relationships/slideLayout" Target="../slideLayouts/slideLayout179.xml"/><Relationship Id="rId31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Relationship Id="rId22" Type="http://schemas.openxmlformats.org/officeDocument/2006/relationships/slideLayout" Target="../slideLayouts/slideLayout182.xml"/><Relationship Id="rId27" Type="http://schemas.openxmlformats.org/officeDocument/2006/relationships/slideLayout" Target="../slideLayouts/slideLayout187.xml"/><Relationship Id="rId30" Type="http://schemas.openxmlformats.org/officeDocument/2006/relationships/slideLayout" Target="../slideLayouts/slideLayout190.xml"/><Relationship Id="rId35" Type="http://schemas.openxmlformats.org/officeDocument/2006/relationships/slideLayout" Target="../slideLayouts/slideLayout19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  <a:solidFill>
            <a:srgbClr val="FF7C00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6557" y="624110"/>
            <a:ext cx="1067264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03" y="2133600"/>
            <a:ext cx="10640899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8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2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512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0D0EFB84-9DC4-47CD-978D-A92DC34FB5D7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CDA2531E-A569-4D11-9F57-58BF224E644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D4F00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96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512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AB53A6EC-F388-4159-A04A-7864F2D37154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17219763-AB9D-4F66-8754-38C9008F676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D4F00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51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1B3815A-B376-4C20-976A-CC788C852782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C8933F-2D5B-4E8A-B1D8-F79D0157254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7227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862" r:id="rId27"/>
    <p:sldLayoutId id="2147483863" r:id="rId28"/>
    <p:sldLayoutId id="2147483864" r:id="rId29"/>
    <p:sldLayoutId id="2147483865" r:id="rId30"/>
    <p:sldLayoutId id="2147483866" r:id="rId31"/>
    <p:sldLayoutId id="2147483867" r:id="rId32"/>
    <p:sldLayoutId id="2147483868" r:id="rId33"/>
    <p:sldLayoutId id="2147483869" r:id="rId34"/>
    <p:sldLayoutId id="2147483870" r:id="rId35"/>
    <p:sldLayoutId id="2147483871" r:id="rId3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 defTabSz="914400">
              <a:defRPr/>
            </a:pPr>
            <a:fld id="{AD753CC4-067A-4F36-B556-8E1E6DD6A3F8}" type="datetime1">
              <a:rPr lang="fi-FI"/>
              <a:pPr defTabSz="914400">
                <a:defRPr/>
              </a:pPr>
              <a:t>2.10.2020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 defTabSz="914400"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 defTabSz="914400">
              <a:defRPr/>
            </a:pPr>
            <a:fld id="{E44E66FB-CFF7-4EF1-8999-674D97D3420A}" type="slidenum">
              <a:rPr lang="fi-FI"/>
              <a:pPr defTabSz="914400">
                <a:defRPr/>
              </a:pPr>
              <a:t>‹#›</a:t>
            </a:fld>
            <a:endParaRPr lang="fi-FI" dirty="0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89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  <p:sldLayoutId id="2147483903" r:id="rId19"/>
    <p:sldLayoutId id="2147483904" r:id="rId20"/>
    <p:sldLayoutId id="2147483905" r:id="rId21"/>
    <p:sldLayoutId id="2147483906" r:id="rId22"/>
    <p:sldLayoutId id="2147483907" r:id="rId23"/>
    <p:sldLayoutId id="2147483908" r:id="rId24"/>
    <p:sldLayoutId id="2147483909" r:id="rId25"/>
    <p:sldLayoutId id="2147483910" r:id="rId26"/>
    <p:sldLayoutId id="2147483911" r:id="rId27"/>
    <p:sldLayoutId id="2147483912" r:id="rId28"/>
    <p:sldLayoutId id="2147483913" r:id="rId29"/>
    <p:sldLayoutId id="2147483914" r:id="rId30"/>
    <p:sldLayoutId id="2147483915" r:id="rId31"/>
    <p:sldLayoutId id="2147483916" r:id="rId32"/>
    <p:sldLayoutId id="2147483917" r:id="rId33"/>
    <p:sldLayoutId id="2147483918" r:id="rId34"/>
    <p:sldLayoutId id="2147483919" r:id="rId35"/>
    <p:sldLayoutId id="2147483920" r:id="rId3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D753CC4-067A-4F36-B556-8E1E6DD6A3F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44E66FB-CFF7-4EF1-8999-674D97D3420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124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perustyyl. napsautt.</a:t>
            </a:r>
          </a:p>
        </p:txBody>
      </p:sp>
      <p:sp>
        <p:nvSpPr>
          <p:cNvPr id="512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tekstin perustyylejä napsauttamalla</a:t>
            </a:r>
          </a:p>
          <a:p>
            <a:pPr lvl="1"/>
            <a:r>
              <a:rPr lang="fi-FI" altLang="en-US"/>
              <a:t>toinen taso</a:t>
            </a:r>
          </a:p>
          <a:p>
            <a:pPr lvl="2"/>
            <a:r>
              <a:rPr lang="fi-FI" altLang="en-US"/>
              <a:t>kolmas taso</a:t>
            </a:r>
          </a:p>
          <a:p>
            <a:pPr lvl="3"/>
            <a:r>
              <a:rPr lang="fi-FI" altLang="en-US"/>
              <a:t>neljäs taso</a:t>
            </a:r>
          </a:p>
          <a:p>
            <a:pPr lvl="4"/>
            <a:r>
              <a:rPr lang="fi-FI" altLang="en-US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9F23B64E-F039-48E2-9B70-11FBBF60B26A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E9035A29-53EA-48F7-A6E3-B410EE42CA2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D4F00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45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137" y="425329"/>
            <a:ext cx="10531063" cy="701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138" y="1470992"/>
            <a:ext cx="10531063" cy="454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8" name="Ryhmä 7"/>
          <p:cNvGrpSpPr/>
          <p:nvPr userDrawn="1"/>
        </p:nvGrpSpPr>
        <p:grpSpPr>
          <a:xfrm>
            <a:off x="0" y="2252338"/>
            <a:ext cx="679328" cy="4618917"/>
            <a:chOff x="20421" y="285"/>
            <a:chExt cx="509496" cy="4618917"/>
          </a:xfrm>
        </p:grpSpPr>
        <p:sp>
          <p:nvSpPr>
            <p:cNvPr id="9" name="Freeform 27"/>
            <p:cNvSpPr/>
            <p:nvPr/>
          </p:nvSpPr>
          <p:spPr bwMode="auto">
            <a:xfrm>
              <a:off x="20421" y="285"/>
              <a:ext cx="409501" cy="4401042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</p:spPr>
        </p:sp>
        <p:sp>
          <p:nvSpPr>
            <p:cNvPr id="10" name="Freeform 31"/>
            <p:cNvSpPr/>
            <p:nvPr/>
          </p:nvSpPr>
          <p:spPr bwMode="auto">
            <a:xfrm>
              <a:off x="385480" y="1289201"/>
              <a:ext cx="144437" cy="3027273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</p:spPr>
        </p:sp>
        <p:sp>
          <p:nvSpPr>
            <p:cNvPr id="11" name="Freeform 33"/>
            <p:cNvSpPr/>
            <p:nvPr/>
          </p:nvSpPr>
          <p:spPr bwMode="auto">
            <a:xfrm>
              <a:off x="414050" y="4107631"/>
              <a:ext cx="68251" cy="511571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</p:spPr>
        </p:sp>
      </p:grpSp>
      <p:pic>
        <p:nvPicPr>
          <p:cNvPr id="7" name="Kuva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934" y="6019801"/>
            <a:ext cx="1440000" cy="68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D4D4D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  <a:solidFill>
            <a:srgbClr val="FF7C00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6557" y="624110"/>
            <a:ext cx="1067264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03" y="2133600"/>
            <a:ext cx="10640899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137" y="425329"/>
            <a:ext cx="10531063" cy="701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138" y="1470992"/>
            <a:ext cx="10531063" cy="454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41360" y="6339879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4E93D-3BCB-4301-8833-8465E80D77B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2.10.2020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8138" y="6321338"/>
            <a:ext cx="5579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Oy Apotti Ab				Laatija	</a:t>
            </a:r>
          </a:p>
        </p:txBody>
      </p:sp>
      <p:grpSp>
        <p:nvGrpSpPr>
          <p:cNvPr id="8" name="Ryhmä 7"/>
          <p:cNvGrpSpPr/>
          <p:nvPr userDrawn="1"/>
        </p:nvGrpSpPr>
        <p:grpSpPr>
          <a:xfrm>
            <a:off x="0" y="2252338"/>
            <a:ext cx="679328" cy="4618917"/>
            <a:chOff x="20421" y="285"/>
            <a:chExt cx="509496" cy="4618917"/>
          </a:xfrm>
        </p:grpSpPr>
        <p:sp>
          <p:nvSpPr>
            <p:cNvPr id="9" name="Freeform 27"/>
            <p:cNvSpPr/>
            <p:nvPr/>
          </p:nvSpPr>
          <p:spPr bwMode="auto">
            <a:xfrm>
              <a:off x="20421" y="285"/>
              <a:ext cx="409501" cy="4401042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</p:spPr>
        </p:sp>
        <p:sp>
          <p:nvSpPr>
            <p:cNvPr id="10" name="Freeform 31"/>
            <p:cNvSpPr/>
            <p:nvPr/>
          </p:nvSpPr>
          <p:spPr bwMode="auto">
            <a:xfrm>
              <a:off x="385480" y="1289201"/>
              <a:ext cx="144437" cy="3027273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</p:spPr>
        </p:sp>
        <p:sp>
          <p:nvSpPr>
            <p:cNvPr id="11" name="Freeform 33"/>
            <p:cNvSpPr/>
            <p:nvPr/>
          </p:nvSpPr>
          <p:spPr bwMode="auto">
            <a:xfrm>
              <a:off x="414050" y="4107631"/>
              <a:ext cx="68251" cy="511571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</p:spPr>
        </p:sp>
      </p:grpSp>
      <p:pic>
        <p:nvPicPr>
          <p:cNvPr id="7" name="Kuva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52706"/>
            <a:ext cx="1440000" cy="68275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80825" y="6334123"/>
            <a:ext cx="898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31E2-51BB-428E-AA73-A6032763D75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4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D4D4D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  <a:solidFill>
            <a:srgbClr val="FF7C00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6557" y="624110"/>
            <a:ext cx="1067264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03" y="2133600"/>
            <a:ext cx="10640899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1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138" y="425331"/>
            <a:ext cx="10531063" cy="701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139" y="1470994"/>
            <a:ext cx="10531063" cy="454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8" name="Ryhmä 7"/>
          <p:cNvGrpSpPr/>
          <p:nvPr userDrawn="1"/>
        </p:nvGrpSpPr>
        <p:grpSpPr>
          <a:xfrm>
            <a:off x="0" y="2252340"/>
            <a:ext cx="679328" cy="4618917"/>
            <a:chOff x="20421" y="285"/>
            <a:chExt cx="509496" cy="4618917"/>
          </a:xfrm>
        </p:grpSpPr>
        <p:sp>
          <p:nvSpPr>
            <p:cNvPr id="9" name="Freeform 27"/>
            <p:cNvSpPr/>
            <p:nvPr/>
          </p:nvSpPr>
          <p:spPr bwMode="auto">
            <a:xfrm>
              <a:off x="20421" y="285"/>
              <a:ext cx="409501" cy="4401042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</p:spPr>
        </p:sp>
        <p:sp>
          <p:nvSpPr>
            <p:cNvPr id="10" name="Freeform 31"/>
            <p:cNvSpPr/>
            <p:nvPr/>
          </p:nvSpPr>
          <p:spPr bwMode="auto">
            <a:xfrm>
              <a:off x="385480" y="1289201"/>
              <a:ext cx="144437" cy="3027273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</p:spPr>
        </p:sp>
        <p:sp>
          <p:nvSpPr>
            <p:cNvPr id="11" name="Freeform 33"/>
            <p:cNvSpPr/>
            <p:nvPr/>
          </p:nvSpPr>
          <p:spPr bwMode="auto">
            <a:xfrm>
              <a:off x="414050" y="4107631"/>
              <a:ext cx="68251" cy="511571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</p:spPr>
        </p:sp>
      </p:grpSp>
      <p:pic>
        <p:nvPicPr>
          <p:cNvPr id="7" name="Kuva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935" y="6019803"/>
            <a:ext cx="1440000" cy="68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3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2400" kern="1200">
          <a:solidFill>
            <a:srgbClr val="4D4D4D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45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rgbClr val="4D4D4D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45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rgbClr val="4D4D4D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225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050" kern="1200">
          <a:solidFill>
            <a:srgbClr val="4D4D4D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225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rgbClr val="4D4D4D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225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rgbClr val="4D4D4D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  <a:solidFill>
            <a:srgbClr val="FF7C00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6557" y="624110"/>
            <a:ext cx="1067264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03" y="2133600"/>
            <a:ext cx="10640899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0" y="1542462"/>
            <a:ext cx="11503351" cy="1709351"/>
          </a:xfrm>
        </p:spPr>
        <p:txBody>
          <a:bodyPr/>
          <a:lstStyle/>
          <a:p>
            <a:r>
              <a:rPr lang="fi-FI" sz="3600" dirty="0" smtClean="0"/>
              <a:t>Liikkumisohjelma 2019</a:t>
            </a:r>
            <a:br>
              <a:rPr lang="fi-FI" sz="3600" dirty="0" smtClean="0"/>
            </a:b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2800" dirty="0"/>
              <a:t>N</a:t>
            </a:r>
            <a:r>
              <a:rPr lang="fi-FI" sz="2800" dirty="0" smtClean="0"/>
              <a:t>euvolan, leikkipuistoistojen ja lapsiperheiden kotipalvelun Liikkumiskyselyn tulokset - ryhmätöiden purku 26.9.2019</a:t>
            </a:r>
            <a:r>
              <a:rPr lang="fi-FI" sz="6000" dirty="0">
                <a:cs typeface="Arial"/>
              </a:rPr>
              <a:t/>
            </a:r>
            <a:br>
              <a:rPr lang="fi-FI" sz="6000" dirty="0">
                <a:cs typeface="Arial"/>
              </a:rPr>
            </a:br>
            <a:r>
              <a:rPr lang="fi-FI" sz="6000" dirty="0" smtClean="0">
                <a:cs typeface="Arial"/>
              </a:rPr>
              <a:t/>
            </a:r>
            <a:br>
              <a:rPr lang="fi-FI" sz="6000" dirty="0" smtClean="0">
                <a:cs typeface="Arial"/>
              </a:rPr>
            </a:br>
            <a:r>
              <a:rPr lang="fi-FI" sz="2000" dirty="0" smtClean="0">
                <a:cs typeface="Arial"/>
              </a:rPr>
              <a:t/>
            </a:r>
            <a:br>
              <a:rPr lang="fi-FI" sz="2000" dirty="0" smtClean="0">
                <a:cs typeface="Arial"/>
              </a:rPr>
            </a:br>
            <a:r>
              <a:rPr lang="fi-FI" sz="2000" dirty="0">
                <a:cs typeface="Arial"/>
              </a:rPr>
              <a:t/>
            </a:r>
            <a:br>
              <a:rPr lang="fi-FI" sz="2000" dirty="0">
                <a:cs typeface="Arial"/>
              </a:rPr>
            </a:br>
            <a:r>
              <a:rPr lang="fi-FI" sz="6000" dirty="0">
                <a:cs typeface="Arial"/>
              </a:rPr>
              <a:t/>
            </a:r>
            <a:br>
              <a:rPr lang="fi-FI" sz="6000" dirty="0">
                <a:cs typeface="Arial"/>
              </a:rPr>
            </a:br>
            <a:r>
              <a:rPr lang="fi-FI" sz="6000" dirty="0" smtClean="0">
                <a:cs typeface="Arial"/>
              </a:rPr>
              <a:t/>
            </a:r>
            <a:br>
              <a:rPr lang="fi-FI" sz="6000" dirty="0" smtClean="0">
                <a:cs typeface="Arial"/>
              </a:rPr>
            </a:br>
            <a:endParaRPr lang="fi-FI" sz="6000" dirty="0"/>
          </a:p>
        </p:txBody>
      </p:sp>
      <p:sp>
        <p:nvSpPr>
          <p:cNvPr id="3" name="Suorakulmio 2"/>
          <p:cNvSpPr/>
          <p:nvPr/>
        </p:nvSpPr>
        <p:spPr bwMode="auto">
          <a:xfrm>
            <a:off x="507076" y="2793077"/>
            <a:ext cx="7198822" cy="77308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6830"/>
            <a:ext cx="10308771" cy="637266"/>
          </a:xfrm>
        </p:spPr>
        <p:txBody>
          <a:bodyPr/>
          <a:lstStyle/>
          <a:p>
            <a:r>
              <a:rPr lang="fi-FI" sz="2400" dirty="0" smtClean="0"/>
              <a:t>Liikkumiskyselyyn pohjautuvan ryhmätyön kysymykset; 26.9.2019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00744"/>
            <a:ext cx="10848109" cy="516459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i-FI" sz="2400" dirty="0" smtClean="0"/>
              <a:t>Millä tavoin tuemme perheiden voimavaroja ja arjen hallintaa?</a:t>
            </a:r>
          </a:p>
          <a:p>
            <a:pPr marL="457200" indent="-457200">
              <a:buAutoNum type="arabicPeriod"/>
            </a:pPr>
            <a:endParaRPr lang="fi-FI" sz="2400" dirty="0" smtClean="0"/>
          </a:p>
          <a:p>
            <a:pPr marL="457200" indent="-457200">
              <a:buAutoNum type="arabicPeriod"/>
            </a:pPr>
            <a:r>
              <a:rPr lang="fi-FI" sz="2400" dirty="0" smtClean="0"/>
              <a:t>Mitkä ovat Liikuntakyselyn tulosten perusteella esiin tulleet ”kultahippuset”,   joita voidaan hyödyntää neuvonnassa ja toiminnassa? </a:t>
            </a:r>
          </a:p>
          <a:p>
            <a:pPr marL="457200" indent="-457200">
              <a:buAutoNum type="arabicPeriod"/>
            </a:pPr>
            <a:endParaRPr lang="fi-FI" sz="2400" dirty="0" smtClean="0"/>
          </a:p>
          <a:p>
            <a:pPr marL="457200" indent="-457200">
              <a:buAutoNum type="arabicPeriod"/>
            </a:pPr>
            <a:r>
              <a:rPr lang="fi-FI" sz="2400" dirty="0" smtClean="0"/>
              <a:t>Mitä ryhmä haluaa sanoa Liikuntakyselyn kokonaisuuteen alueellisesti?</a:t>
            </a:r>
            <a:r>
              <a:rPr lang="fi-FI" sz="2400" dirty="0"/>
              <a:t/>
            </a:r>
            <a:br>
              <a:rPr lang="fi-FI" sz="2400" dirty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82B0D-8E3F-4368-926B-8825CAB6EEA7}" type="datetime1">
              <a:rPr lang="fi-FI" smtClean="0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Etunimi Sukunimi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8FCEA-2837-4113-B69C-807D10F262C0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437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39486"/>
            <a:ext cx="10709564" cy="528412"/>
          </a:xfrm>
        </p:spPr>
        <p:txBody>
          <a:bodyPr/>
          <a:lstStyle/>
          <a:p>
            <a:r>
              <a:rPr lang="fi-FI" sz="3200" dirty="0" smtClean="0"/>
              <a:t> </a:t>
            </a:r>
            <a:r>
              <a:rPr lang="fi-FI" sz="2400" dirty="0" smtClean="0"/>
              <a:t>Millä tavoin tuemme perheiden voimavaroja ja arjen hallintaa? 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82B0D-8E3F-4368-926B-8825CAB6EEA7}" type="datetime1">
              <a:rPr lang="fi-FI" smtClean="0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Etunimi Sukunimi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8FCEA-2837-4113-B69C-807D10F262C0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286327" y="767898"/>
            <a:ext cx="11388148" cy="5501140"/>
          </a:xfrm>
        </p:spPr>
        <p:txBody>
          <a:bodyPr/>
          <a:lstStyle/>
          <a:p>
            <a:r>
              <a:rPr lang="fi-FI" sz="2000" dirty="0" smtClean="0"/>
              <a:t>Etelä:</a:t>
            </a:r>
          </a:p>
          <a:p>
            <a:pPr lvl="1"/>
            <a:r>
              <a:rPr lang="fi-FI" sz="1600" dirty="0"/>
              <a:t>Vahvistetaan luottamusta</a:t>
            </a:r>
          </a:p>
          <a:p>
            <a:pPr lvl="1"/>
            <a:r>
              <a:rPr lang="fi-FI" sz="1600" dirty="0"/>
              <a:t>Liikkuminen liittyy kaikkeen neuvontaa ja ohjaukseen sekä vuorovaikutukseen</a:t>
            </a:r>
          </a:p>
          <a:p>
            <a:pPr lvl="1"/>
            <a:r>
              <a:rPr lang="fi-FI" sz="1600" dirty="0"/>
              <a:t>Vanhempien osallistaminen (yhteiset retket, tapahtumat, tempaukset</a:t>
            </a:r>
            <a:r>
              <a:rPr lang="fi-FI" sz="1600" dirty="0" smtClean="0"/>
              <a:t>)</a:t>
            </a:r>
          </a:p>
          <a:p>
            <a:pPr marL="457200" lvl="1" indent="0">
              <a:buNone/>
            </a:pPr>
            <a:endParaRPr lang="fi-FI" dirty="0" smtClean="0"/>
          </a:p>
          <a:p>
            <a:r>
              <a:rPr lang="fi-FI" sz="2000" dirty="0" smtClean="0"/>
              <a:t>Pohjoinen:</a:t>
            </a:r>
          </a:p>
          <a:p>
            <a:pPr lvl="1"/>
            <a:r>
              <a:rPr lang="fi-FI" sz="1600" dirty="0" smtClean="0"/>
              <a:t>Lisätä tietoa/tuntemusta asiakkaiden elämäntilanteista, arjesta</a:t>
            </a:r>
          </a:p>
          <a:p>
            <a:pPr lvl="1"/>
            <a:r>
              <a:rPr lang="fi-FI" sz="1600" dirty="0" smtClean="0"/>
              <a:t>Arvokeskustelu</a:t>
            </a:r>
          </a:p>
          <a:p>
            <a:pPr lvl="1"/>
            <a:r>
              <a:rPr lang="fi-FI" sz="1600" dirty="0" smtClean="0"/>
              <a:t>Vertainen; kulttuuriedustaja ”tiedontuojana” ja rohkaisijana</a:t>
            </a:r>
          </a:p>
          <a:p>
            <a:pPr marL="457200" lvl="1" indent="0">
              <a:buNone/>
            </a:pPr>
            <a:endParaRPr lang="fi-FI" sz="2000" dirty="0" smtClean="0"/>
          </a:p>
          <a:p>
            <a:r>
              <a:rPr lang="fi-FI" sz="2000" dirty="0" smtClean="0"/>
              <a:t>Itä:</a:t>
            </a:r>
          </a:p>
          <a:p>
            <a:pPr lvl="1"/>
            <a:r>
              <a:rPr lang="fi-FI" sz="1600" dirty="0" smtClean="0"/>
              <a:t>Yhteistyö, yhteiset kokoukset</a:t>
            </a:r>
          </a:p>
          <a:p>
            <a:pPr lvl="1"/>
            <a:r>
              <a:rPr lang="fi-FI" sz="1600" dirty="0" smtClean="0"/>
              <a:t>Kotipalvelu; konkreettista apua ja tukea</a:t>
            </a:r>
          </a:p>
          <a:p>
            <a:pPr lvl="1"/>
            <a:r>
              <a:rPr lang="fi-FI" sz="1600" dirty="0" smtClean="0"/>
              <a:t>Yhteinen tiedottaminen</a:t>
            </a:r>
          </a:p>
          <a:p>
            <a:pPr marL="457200" lvl="1" indent="0">
              <a:buNone/>
            </a:pPr>
            <a:endParaRPr lang="fi-FI" dirty="0" smtClean="0"/>
          </a:p>
          <a:p>
            <a:r>
              <a:rPr lang="fi-FI" sz="2000" dirty="0" smtClean="0"/>
              <a:t>Länsi:</a:t>
            </a:r>
          </a:p>
          <a:p>
            <a:pPr lvl="1"/>
            <a:r>
              <a:rPr lang="fi-FI" sz="1600" dirty="0" smtClean="0"/>
              <a:t>Riittävän hyvä riittää –ajatus</a:t>
            </a:r>
          </a:p>
          <a:p>
            <a:pPr lvl="1"/>
            <a:r>
              <a:rPr lang="fi-FI" sz="1600" dirty="0" smtClean="0"/>
              <a:t>tuemme perheitä oman toimenkuvan sisällä</a:t>
            </a:r>
          </a:p>
        </p:txBody>
      </p:sp>
      <p:sp>
        <p:nvSpPr>
          <p:cNvPr id="10" name="5-sakarainen tähti 9"/>
          <p:cNvSpPr/>
          <p:nvPr/>
        </p:nvSpPr>
        <p:spPr bwMode="auto">
          <a:xfrm>
            <a:off x="327891" y="1503130"/>
            <a:ext cx="364836" cy="363316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11" name="5-sakarainen tähti 10"/>
          <p:cNvSpPr/>
          <p:nvPr/>
        </p:nvSpPr>
        <p:spPr bwMode="auto">
          <a:xfrm>
            <a:off x="364836" y="2418826"/>
            <a:ext cx="368300" cy="314587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12" name="5-sakarainen tähti 11"/>
          <p:cNvSpPr/>
          <p:nvPr/>
        </p:nvSpPr>
        <p:spPr bwMode="auto">
          <a:xfrm>
            <a:off x="364836" y="5105328"/>
            <a:ext cx="368300" cy="406400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13" name="5-sakarainen tähti 12"/>
          <p:cNvSpPr/>
          <p:nvPr/>
        </p:nvSpPr>
        <p:spPr bwMode="auto">
          <a:xfrm>
            <a:off x="364836" y="3782038"/>
            <a:ext cx="368300" cy="406400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759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BEF6D2-9168-4A3A-A38D-AC39B5F9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7" y="309809"/>
            <a:ext cx="11234738" cy="787400"/>
          </a:xfrm>
        </p:spPr>
        <p:txBody>
          <a:bodyPr/>
          <a:lstStyle/>
          <a:p>
            <a:r>
              <a:rPr lang="fi-FI" sz="2000" dirty="0" smtClean="0">
                <a:latin typeface="Arial Black"/>
              </a:rPr>
              <a:t>Mitkä ovat Liikuntakyselyn tulosten perusteella esiin tulleet ”kultahippuset”, joita voidaan hyödyntää neuvonnassa ja toiminnassa? </a:t>
            </a:r>
            <a:endParaRPr lang="fi-FI" sz="2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D00581-C1F9-46CD-9E7D-87738FEB0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7" y="900202"/>
            <a:ext cx="10556543" cy="477124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i-FI" sz="2000" dirty="0" smtClean="0"/>
              <a:t>Etelä:</a:t>
            </a:r>
          </a:p>
          <a:p>
            <a:pPr lvl="1">
              <a:spcBef>
                <a:spcPts val="600"/>
              </a:spcBef>
            </a:pPr>
            <a:r>
              <a:rPr lang="fi-FI" sz="1600" dirty="0" smtClean="0"/>
              <a:t>Yhdenmukaisuus ja yhdenaikaisuus ohjauksessa kaikilla toimijoilla</a:t>
            </a:r>
          </a:p>
          <a:p>
            <a:pPr lvl="1">
              <a:spcBef>
                <a:spcPts val="600"/>
              </a:spcBef>
            </a:pPr>
            <a:r>
              <a:rPr lang="fi-FI" sz="1600" dirty="0" smtClean="0"/>
              <a:t>Kannustaminen matalalla kynnyksellä</a:t>
            </a:r>
          </a:p>
          <a:p>
            <a:pPr lvl="1">
              <a:spcBef>
                <a:spcPts val="600"/>
              </a:spcBef>
            </a:pPr>
            <a:r>
              <a:rPr lang="fi-FI" sz="1600" dirty="0" smtClean="0"/>
              <a:t>Motivoitunut työntekijä</a:t>
            </a:r>
          </a:p>
          <a:p>
            <a:pPr lvl="1">
              <a:spcBef>
                <a:spcPts val="600"/>
              </a:spcBef>
            </a:pPr>
            <a:r>
              <a:rPr lang="fi-FI" sz="1600" dirty="0" smtClean="0"/>
              <a:t>Alueelliset perheverkostot</a:t>
            </a:r>
          </a:p>
          <a:p>
            <a:pPr>
              <a:spcBef>
                <a:spcPts val="600"/>
              </a:spcBef>
            </a:pPr>
            <a:r>
              <a:rPr lang="fi-FI" sz="2000" dirty="0" smtClean="0"/>
              <a:t>Pohjoinen:</a:t>
            </a:r>
          </a:p>
          <a:p>
            <a:pPr lvl="1">
              <a:spcBef>
                <a:spcPts val="600"/>
              </a:spcBef>
            </a:pPr>
            <a:r>
              <a:rPr lang="fi-FI" sz="1600" dirty="0" smtClean="0"/>
              <a:t>Neuvokas perhe –sivustot ja materiaalit</a:t>
            </a:r>
          </a:p>
          <a:p>
            <a:pPr lvl="1">
              <a:spcBef>
                <a:spcPts val="600"/>
              </a:spcBef>
            </a:pPr>
            <a:r>
              <a:rPr lang="fi-FI" sz="1600" dirty="0" err="1" smtClean="0"/>
              <a:t>Ergo</a:t>
            </a:r>
            <a:r>
              <a:rPr lang="fi-FI" sz="1600" dirty="0" smtClean="0"/>
              <a:t> Pro –sovellus</a:t>
            </a:r>
          </a:p>
          <a:p>
            <a:pPr lvl="1">
              <a:spcBef>
                <a:spcPts val="600"/>
              </a:spcBef>
            </a:pPr>
            <a:r>
              <a:rPr lang="fi-FI" sz="1600" dirty="0" smtClean="0"/>
              <a:t>Liikkumattomuuden vaaroista ja liikunnasta puhuminen, mallintaminen</a:t>
            </a:r>
          </a:p>
          <a:p>
            <a:pPr>
              <a:spcBef>
                <a:spcPts val="600"/>
              </a:spcBef>
            </a:pPr>
            <a:r>
              <a:rPr lang="fi-FI" sz="2000" dirty="0" smtClean="0"/>
              <a:t>Itä:</a:t>
            </a:r>
          </a:p>
          <a:p>
            <a:pPr lvl="1">
              <a:spcBef>
                <a:spcPts val="600"/>
              </a:spcBef>
            </a:pPr>
            <a:r>
              <a:rPr lang="fi-FI" sz="1600" dirty="0" smtClean="0"/>
              <a:t>Yhdessä tehty työ; työntekijöillä tietoa liikunnan merkityksestä ja yhdessä tekemisen historia</a:t>
            </a:r>
          </a:p>
          <a:p>
            <a:pPr lvl="1">
              <a:spcBef>
                <a:spcPts val="600"/>
              </a:spcBef>
            </a:pPr>
            <a:r>
              <a:rPr lang="fi-FI" sz="1600" dirty="0" smtClean="0"/>
              <a:t>Arjen tason yhteinen työ</a:t>
            </a:r>
          </a:p>
          <a:p>
            <a:pPr>
              <a:spcBef>
                <a:spcPts val="600"/>
              </a:spcBef>
            </a:pPr>
            <a:r>
              <a:rPr lang="fi-FI" sz="2000" dirty="0" smtClean="0"/>
              <a:t>Länsi:</a:t>
            </a:r>
          </a:p>
          <a:p>
            <a:pPr lvl="1">
              <a:spcBef>
                <a:spcPts val="600"/>
              </a:spcBef>
            </a:pPr>
            <a:r>
              <a:rPr lang="fi-FI" sz="1600" dirty="0" smtClean="0"/>
              <a:t>Etsivällä työllä löydetään eristäytyvät perheet -&gt; saatetaan toimintoihin</a:t>
            </a:r>
          </a:p>
          <a:p>
            <a:pPr lvl="1">
              <a:spcBef>
                <a:spcPts val="600"/>
              </a:spcBef>
            </a:pPr>
            <a:r>
              <a:rPr lang="fi-FI" sz="1600" dirty="0" smtClean="0"/>
              <a:t>vertaistuki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CC0743-9BA7-4EEC-85F5-93FC3329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BF52A5-7DD3-42CE-9848-DACDD94E1AA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45B8AB-D482-4D57-AC05-7D0E09A8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F12769-4CFE-466D-B4E6-7AA7AABC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17C0B-DE9C-4AC2-B54E-E80C9DED7B74}" type="slidenum">
              <a:rPr lang="fi-FI"/>
              <a:pPr>
                <a:defRPr/>
              </a:pPr>
              <a:t>4</a:t>
            </a:fld>
            <a:endParaRPr lang="fi-FI"/>
          </a:p>
        </p:txBody>
      </p:sp>
      <p:sp>
        <p:nvSpPr>
          <p:cNvPr id="7" name="5-sakarainen tähti 6"/>
          <p:cNvSpPr/>
          <p:nvPr/>
        </p:nvSpPr>
        <p:spPr bwMode="auto">
          <a:xfrm>
            <a:off x="480290" y="5209222"/>
            <a:ext cx="368300" cy="406400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8" name="5-sakarainen tähti 7"/>
          <p:cNvSpPr/>
          <p:nvPr/>
        </p:nvSpPr>
        <p:spPr bwMode="auto">
          <a:xfrm>
            <a:off x="456044" y="3479923"/>
            <a:ext cx="368300" cy="406400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9" name="5-sakarainen tähti 8"/>
          <p:cNvSpPr/>
          <p:nvPr/>
        </p:nvSpPr>
        <p:spPr bwMode="auto">
          <a:xfrm>
            <a:off x="439737" y="4181075"/>
            <a:ext cx="368300" cy="406400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10" name="5-sakarainen tähti 9"/>
          <p:cNvSpPr/>
          <p:nvPr/>
        </p:nvSpPr>
        <p:spPr bwMode="auto">
          <a:xfrm>
            <a:off x="439737" y="2161975"/>
            <a:ext cx="368300" cy="406400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03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BEF6D2-9168-4A3A-A38D-AC39B5F9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7" y="309809"/>
            <a:ext cx="11234738" cy="787400"/>
          </a:xfrm>
        </p:spPr>
        <p:txBody>
          <a:bodyPr/>
          <a:lstStyle/>
          <a:p>
            <a:r>
              <a:rPr lang="fi-FI" sz="2000" dirty="0" smtClean="0">
                <a:latin typeface="Arial Black"/>
              </a:rPr>
              <a:t>Mitä ryhmä haluaa sanoa Liikuntakyselyn kokonaisuuteen alueellisesti? </a:t>
            </a:r>
            <a:endParaRPr lang="fi-FI" sz="2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D00581-C1F9-46CD-9E7D-87738FEB0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7" y="767594"/>
            <a:ext cx="10556543" cy="477124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i-FI" sz="2000" dirty="0" smtClean="0"/>
              <a:t>Etelä:</a:t>
            </a:r>
          </a:p>
          <a:p>
            <a:pPr lvl="1">
              <a:spcBef>
                <a:spcPts val="600"/>
              </a:spcBef>
            </a:pPr>
            <a:r>
              <a:rPr lang="fi-FI" sz="1600" dirty="0" smtClean="0"/>
              <a:t>Liikkumisen </a:t>
            </a:r>
            <a:r>
              <a:rPr lang="fi-FI" sz="1600" dirty="0" err="1" smtClean="0"/>
              <a:t>puheeksiotto</a:t>
            </a:r>
            <a:r>
              <a:rPr lang="fi-FI" sz="1600" dirty="0" smtClean="0"/>
              <a:t> / osio perhevalmennukseen ja vauvaperhetoimintaan</a:t>
            </a:r>
          </a:p>
          <a:p>
            <a:pPr lvl="1">
              <a:spcBef>
                <a:spcPts val="600"/>
              </a:spcBef>
            </a:pPr>
            <a:r>
              <a:rPr lang="fi-FI" sz="1600" dirty="0" smtClean="0"/>
              <a:t>Moniammatillinen, työntekijälähtöinen työpaja</a:t>
            </a:r>
          </a:p>
          <a:p>
            <a:pPr>
              <a:spcBef>
                <a:spcPts val="600"/>
              </a:spcBef>
            </a:pPr>
            <a:r>
              <a:rPr lang="fi-FI" sz="2000" dirty="0" smtClean="0"/>
              <a:t>Pohjoinen:</a:t>
            </a:r>
          </a:p>
          <a:p>
            <a:pPr lvl="1">
              <a:spcBef>
                <a:spcPts val="600"/>
              </a:spcBef>
            </a:pPr>
            <a:r>
              <a:rPr lang="fi-FI" sz="1600" dirty="0" smtClean="0"/>
              <a:t>Tunnistetaan, että alueelta löytyvät onnellisimmat ja ”huonoimmin voivat” perheet</a:t>
            </a:r>
          </a:p>
          <a:p>
            <a:pPr lvl="1">
              <a:spcBef>
                <a:spcPts val="600"/>
              </a:spcBef>
            </a:pPr>
            <a:r>
              <a:rPr lang="fi-FI" sz="1600" dirty="0" smtClean="0"/>
              <a:t>Kouluikäisille vaikea löytää muuta kuin seuratoimintaa -&gt; </a:t>
            </a:r>
            <a:r>
              <a:rPr lang="fi-FI" sz="1600" dirty="0" err="1" smtClean="0"/>
              <a:t>Easysport:ia</a:t>
            </a:r>
            <a:r>
              <a:rPr lang="fi-FI" sz="1600" dirty="0" smtClean="0"/>
              <a:t> enemmän!</a:t>
            </a:r>
          </a:p>
          <a:p>
            <a:pPr>
              <a:spcBef>
                <a:spcPts val="600"/>
              </a:spcBef>
            </a:pPr>
            <a:r>
              <a:rPr lang="fi-FI" sz="2000" dirty="0" smtClean="0"/>
              <a:t>Itä:</a:t>
            </a:r>
          </a:p>
          <a:p>
            <a:pPr lvl="1">
              <a:spcBef>
                <a:spcPts val="600"/>
              </a:spcBef>
            </a:pPr>
            <a:r>
              <a:rPr lang="fi-FI" sz="1600" dirty="0" smtClean="0"/>
              <a:t>Huoli sosioekonomisista eroista</a:t>
            </a:r>
          </a:p>
          <a:p>
            <a:pPr lvl="1">
              <a:spcBef>
                <a:spcPts val="600"/>
              </a:spcBef>
            </a:pPr>
            <a:r>
              <a:rPr lang="fi-FI" sz="1600" dirty="0" smtClean="0"/>
              <a:t>Aluesidonnaisuus ”Kivikko-Herttoniemi”</a:t>
            </a:r>
          </a:p>
          <a:p>
            <a:pPr lvl="1">
              <a:spcBef>
                <a:spcPts val="600"/>
              </a:spcBef>
            </a:pPr>
            <a:r>
              <a:rPr lang="fi-FI" sz="1600" dirty="0" smtClean="0"/>
              <a:t>Monikulttuurisuus (kieli, lukutaidottomuus, ei osata liikkua)</a:t>
            </a:r>
          </a:p>
          <a:p>
            <a:pPr lvl="1">
              <a:spcBef>
                <a:spcPts val="600"/>
              </a:spcBef>
            </a:pPr>
            <a:r>
              <a:rPr lang="fi-FI" sz="1600" dirty="0" smtClean="0"/>
              <a:t>kulttuurituntemus</a:t>
            </a:r>
          </a:p>
          <a:p>
            <a:pPr>
              <a:spcBef>
                <a:spcPts val="600"/>
              </a:spcBef>
            </a:pPr>
            <a:r>
              <a:rPr lang="fi-FI" sz="2000" dirty="0" smtClean="0"/>
              <a:t>Länsi:</a:t>
            </a:r>
          </a:p>
          <a:p>
            <a:pPr lvl="1">
              <a:spcBef>
                <a:spcPts val="600"/>
              </a:spcBef>
            </a:pPr>
            <a:r>
              <a:rPr lang="fi-FI" sz="1600" dirty="0" smtClean="0"/>
              <a:t>Kulttuuriset erot huomattava -&gt; vältetään ennakko-oletuksia ja –ajatuksia</a:t>
            </a:r>
          </a:p>
          <a:p>
            <a:pPr lvl="1">
              <a:spcBef>
                <a:spcPts val="600"/>
              </a:spcBef>
            </a:pPr>
            <a:r>
              <a:rPr lang="fi-FI" sz="1600" dirty="0" smtClean="0"/>
              <a:t>Hedelmällinen tapa käsitellä yhteisiä ilmiöitä eri toimijoiden vinkkelistä -&gt; johto kuulolle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CC0743-9BA7-4EEC-85F5-93FC3329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F52A5-7DD3-42CE-9848-DACDD94E1AA8}" type="datetime1"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FD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2.10.2020</a:t>
            </a:fld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srgbClr val="FD4F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45B8AB-D482-4D57-AC05-7D0E09A8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FD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F12769-4CFE-466D-B4E6-7AA7AABC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017C0B-DE9C-4AC2-B54E-E80C9DED7B74}" type="slidenum">
              <a:rPr kumimoji="0" lang="fi-FI" sz="1300" b="1" i="0" u="none" strike="noStrike" kern="1200" cap="none" spc="0" normalizeH="0" baseline="0" noProof="0">
                <a:ln>
                  <a:noFill/>
                </a:ln>
                <a:solidFill>
                  <a:srgbClr val="FD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FD4F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0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4362560" y="2408153"/>
            <a:ext cx="10739336" cy="2071991"/>
          </a:xfrm>
        </p:spPr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0205266"/>
      </p:ext>
    </p:extLst>
  </p:cSld>
  <p:clrMapOvr>
    <a:masterClrMapping/>
  </p:clrMapOvr>
</p:sld>
</file>

<file path=ppt/theme/theme1.xml><?xml version="1.0" encoding="utf-8"?>
<a:theme xmlns:a="http://schemas.openxmlformats.org/drawingml/2006/main" name="Kansilehti">
  <a:themeElements>
    <a:clrScheme name="Oy Apotti Ab">
      <a:dk1>
        <a:sysClr val="windowText" lastClr="000000"/>
      </a:dk1>
      <a:lt1>
        <a:sysClr val="window" lastClr="FFFFFF"/>
      </a:lt1>
      <a:dk2>
        <a:srgbClr val="E30B15"/>
      </a:dk2>
      <a:lt2>
        <a:srgbClr val="FF7C00"/>
      </a:lt2>
      <a:accent1>
        <a:srgbClr val="A53010"/>
      </a:accent1>
      <a:accent2>
        <a:srgbClr val="FF7C00"/>
      </a:accent2>
      <a:accent3>
        <a:srgbClr val="FBE700"/>
      </a:accent3>
      <a:accent4>
        <a:srgbClr val="CBD300"/>
      </a:accent4>
      <a:accent5>
        <a:srgbClr val="005380"/>
      </a:accent5>
      <a:accent6>
        <a:srgbClr val="9C9D9F"/>
      </a:accent6>
      <a:hlink>
        <a:srgbClr val="4D4D4D"/>
      </a:hlink>
      <a:folHlink>
        <a:srgbClr val="FB931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ehkur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bg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_pohja (2)" id="{CF018C96-8B65-4696-AE32-3877C12D99CC}" vid="{2CBD0333-CAA7-4BD5-A917-8B7FB0EC1CE9}"/>
    </a:ext>
  </a:extLst>
</a:theme>
</file>

<file path=ppt/theme/theme10.xml><?xml version="1.0" encoding="utf-8"?>
<a:theme xmlns:a="http://schemas.openxmlformats.org/drawingml/2006/main" name="1_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Asettelumallit.pptx [Vain luku]" id="{354B808C-3598-4EB5-AD80-3E979D1811D7}" vid="{D209B343-CA08-4BCB-94F1-2DCABC54E780}"/>
    </a:ext>
  </a:extLst>
</a:theme>
</file>

<file path=ppt/theme/theme11.xml><?xml version="1.0" encoding="utf-8"?>
<a:theme xmlns:a="http://schemas.openxmlformats.org/drawingml/2006/main" name="2_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1" id="{9BA43834-84E8-1541-A3A8-3233C81DED4A}" vid="{D194A319-BDD9-9144-AF1C-D6FFEB41B6FF}"/>
    </a:ext>
  </a:extLst>
</a:theme>
</file>

<file path=ppt/theme/theme12.xml><?xml version="1.0" encoding="utf-8"?>
<a:theme xmlns:a="http://schemas.openxmlformats.org/drawingml/2006/main" name="1_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D2FC8669-76C9-844E-B99F-8ECF6C4668E6}"/>
    </a:ext>
  </a:extLst>
</a:theme>
</file>

<file path=ppt/theme/theme13.xml><?xml version="1.0" encoding="utf-8"?>
<a:theme xmlns:a="http://schemas.openxmlformats.org/drawingml/2006/main" name="2_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ettelumallit.pptx [Vain luku]" id="{354B808C-3598-4EB5-AD80-3E979D1811D7}" vid="{EB9048E2-569B-4DDF-9D7F-6C09463B3504}"/>
    </a:ext>
  </a:extLst>
</a:theme>
</file>

<file path=ppt/theme/theme1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ettelumallit.pptx [Vain luku]" id="{354B808C-3598-4EB5-AD80-3E979D1811D7}" vid="{EB9048E2-569B-4DDF-9D7F-6C09463B3504}"/>
    </a:ext>
  </a:extLst>
</a:theme>
</file>

<file path=ppt/theme/theme3.xml><?xml version="1.0" encoding="utf-8"?>
<a:theme xmlns:a="http://schemas.openxmlformats.org/drawingml/2006/main" name="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1" id="{9BA43834-84E8-1541-A3A8-3233C81DED4A}" vid="{D194A319-BDD9-9144-AF1C-D6FFEB41B6FF}"/>
    </a:ext>
  </a:extLst>
</a:theme>
</file>

<file path=ppt/theme/theme4.xml><?xml version="1.0" encoding="utf-8"?>
<a:theme xmlns:a="http://schemas.openxmlformats.org/drawingml/2006/main" name="8_Sisäsivut">
  <a:themeElements>
    <a:clrScheme name="Oy Apotti Ab">
      <a:dk1>
        <a:sysClr val="windowText" lastClr="000000"/>
      </a:dk1>
      <a:lt1>
        <a:sysClr val="window" lastClr="FFFFFF"/>
      </a:lt1>
      <a:dk2>
        <a:srgbClr val="E30B15"/>
      </a:dk2>
      <a:lt2>
        <a:srgbClr val="C85712"/>
      </a:lt2>
      <a:accent1>
        <a:srgbClr val="A53010"/>
      </a:accent1>
      <a:accent2>
        <a:srgbClr val="FF7C00"/>
      </a:accent2>
      <a:accent3>
        <a:srgbClr val="FBE700"/>
      </a:accent3>
      <a:accent4>
        <a:srgbClr val="CBD300"/>
      </a:accent4>
      <a:accent5>
        <a:srgbClr val="005380"/>
      </a:accent5>
      <a:accent6>
        <a:srgbClr val="9C9D9F"/>
      </a:accent6>
      <a:hlink>
        <a:srgbClr val="4D4D4D"/>
      </a:hlink>
      <a:folHlink>
        <a:srgbClr val="FB931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1_Kansilehti">
  <a:themeElements>
    <a:clrScheme name="Oy Apotti Ab">
      <a:dk1>
        <a:sysClr val="windowText" lastClr="000000"/>
      </a:dk1>
      <a:lt1>
        <a:sysClr val="window" lastClr="FFFFFF"/>
      </a:lt1>
      <a:dk2>
        <a:srgbClr val="E30B15"/>
      </a:dk2>
      <a:lt2>
        <a:srgbClr val="FF7C00"/>
      </a:lt2>
      <a:accent1>
        <a:srgbClr val="A53010"/>
      </a:accent1>
      <a:accent2>
        <a:srgbClr val="FF7C00"/>
      </a:accent2>
      <a:accent3>
        <a:srgbClr val="FBE700"/>
      </a:accent3>
      <a:accent4>
        <a:srgbClr val="CBD300"/>
      </a:accent4>
      <a:accent5>
        <a:srgbClr val="005380"/>
      </a:accent5>
      <a:accent6>
        <a:srgbClr val="9C9D9F"/>
      </a:accent6>
      <a:hlink>
        <a:srgbClr val="4D4D4D"/>
      </a:hlink>
      <a:folHlink>
        <a:srgbClr val="FB931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ehkur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bg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3_Sisäsivut">
  <a:themeElements>
    <a:clrScheme name="Oy Apotti Ab">
      <a:dk1>
        <a:sysClr val="windowText" lastClr="000000"/>
      </a:dk1>
      <a:lt1>
        <a:sysClr val="window" lastClr="FFFFFF"/>
      </a:lt1>
      <a:dk2>
        <a:srgbClr val="E30B15"/>
      </a:dk2>
      <a:lt2>
        <a:srgbClr val="C85712"/>
      </a:lt2>
      <a:accent1>
        <a:srgbClr val="A53010"/>
      </a:accent1>
      <a:accent2>
        <a:srgbClr val="FF7C00"/>
      </a:accent2>
      <a:accent3>
        <a:srgbClr val="FBE700"/>
      </a:accent3>
      <a:accent4>
        <a:srgbClr val="CBD300"/>
      </a:accent4>
      <a:accent5>
        <a:srgbClr val="005380"/>
      </a:accent5>
      <a:accent6>
        <a:srgbClr val="9C9D9F"/>
      </a:accent6>
      <a:hlink>
        <a:srgbClr val="4D4D4D"/>
      </a:hlink>
      <a:folHlink>
        <a:srgbClr val="FB931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2_Kansilehti">
  <a:themeElements>
    <a:clrScheme name="Oy Apotti Ab">
      <a:dk1>
        <a:sysClr val="windowText" lastClr="000000"/>
      </a:dk1>
      <a:lt1>
        <a:sysClr val="window" lastClr="FFFFFF"/>
      </a:lt1>
      <a:dk2>
        <a:srgbClr val="E30B15"/>
      </a:dk2>
      <a:lt2>
        <a:srgbClr val="FF7C00"/>
      </a:lt2>
      <a:accent1>
        <a:srgbClr val="A53010"/>
      </a:accent1>
      <a:accent2>
        <a:srgbClr val="FF7C00"/>
      </a:accent2>
      <a:accent3>
        <a:srgbClr val="FBE700"/>
      </a:accent3>
      <a:accent4>
        <a:srgbClr val="CBD300"/>
      </a:accent4>
      <a:accent5>
        <a:srgbClr val="005380"/>
      </a:accent5>
      <a:accent6>
        <a:srgbClr val="9C9D9F"/>
      </a:accent6>
      <a:hlink>
        <a:srgbClr val="4D4D4D"/>
      </a:hlink>
      <a:folHlink>
        <a:srgbClr val="FB931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ehkur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bg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potti_powerpointpohja" id="{426E198F-A272-4EDC-8FDD-17EB22A9D134}" vid="{0418C196-FC05-4E02-AF65-BFA7F8F1EBB2}"/>
    </a:ext>
  </a:extLst>
</a:theme>
</file>

<file path=ppt/theme/theme8.xml><?xml version="1.0" encoding="utf-8"?>
<a:theme xmlns:a="http://schemas.openxmlformats.org/drawingml/2006/main" name="23_Sisäsivut">
  <a:themeElements>
    <a:clrScheme name="Oy Apotti Ab">
      <a:dk1>
        <a:sysClr val="windowText" lastClr="000000"/>
      </a:dk1>
      <a:lt1>
        <a:sysClr val="window" lastClr="FFFFFF"/>
      </a:lt1>
      <a:dk2>
        <a:srgbClr val="E30B15"/>
      </a:dk2>
      <a:lt2>
        <a:srgbClr val="C85712"/>
      </a:lt2>
      <a:accent1>
        <a:srgbClr val="A53010"/>
      </a:accent1>
      <a:accent2>
        <a:srgbClr val="FF7C00"/>
      </a:accent2>
      <a:accent3>
        <a:srgbClr val="FBE700"/>
      </a:accent3>
      <a:accent4>
        <a:srgbClr val="CBD300"/>
      </a:accent4>
      <a:accent5>
        <a:srgbClr val="005380"/>
      </a:accent5>
      <a:accent6>
        <a:srgbClr val="9C9D9F"/>
      </a:accent6>
      <a:hlink>
        <a:srgbClr val="4D4D4D"/>
      </a:hlink>
      <a:folHlink>
        <a:srgbClr val="FB931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9.xml><?xml version="1.0" encoding="utf-8"?>
<a:theme xmlns:a="http://schemas.openxmlformats.org/drawingml/2006/main" name="3_Kansilehti">
  <a:themeElements>
    <a:clrScheme name="Oy Apotti Ab">
      <a:dk1>
        <a:sysClr val="windowText" lastClr="000000"/>
      </a:dk1>
      <a:lt1>
        <a:sysClr val="window" lastClr="FFFFFF"/>
      </a:lt1>
      <a:dk2>
        <a:srgbClr val="E30B15"/>
      </a:dk2>
      <a:lt2>
        <a:srgbClr val="FF7C00"/>
      </a:lt2>
      <a:accent1>
        <a:srgbClr val="A53010"/>
      </a:accent1>
      <a:accent2>
        <a:srgbClr val="FF7C00"/>
      </a:accent2>
      <a:accent3>
        <a:srgbClr val="FBE700"/>
      </a:accent3>
      <a:accent4>
        <a:srgbClr val="CBD300"/>
      </a:accent4>
      <a:accent5>
        <a:srgbClr val="005380"/>
      </a:accent5>
      <a:accent6>
        <a:srgbClr val="9C9D9F"/>
      </a:accent6>
      <a:hlink>
        <a:srgbClr val="4D4D4D"/>
      </a:hlink>
      <a:folHlink>
        <a:srgbClr val="FB931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ehkur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bg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_pohja.pptx" id="{224520D1-B0F6-4DF7-A9BD-883ECB0F65A3}" vid="{28C4772B-11A1-4C4A-B7E7-4579DFA8D3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BC0344902C1AA438D6E19A288AF0E54" ma:contentTypeVersion="0" ma:contentTypeDescription="Luo uusi asiakirja." ma:contentTypeScope="" ma:versionID="cb1db69a30a00346611dec57205120d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abf2a10b083844fea3f2ad2ecd5cc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84BB90-8877-4513-9017-6E2991A20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676641-8F3A-4ADF-9281-E49D461332ED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318703-1049-4B34-B8E7-5703C397A5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Powerpoint_pohja</Template>
  <TotalTime>1459</TotalTime>
  <Words>323</Words>
  <Application>Microsoft Office PowerPoint</Application>
  <PresentationFormat>Laajakuva</PresentationFormat>
  <Paragraphs>70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13</vt:i4>
      </vt:variant>
      <vt:variant>
        <vt:lpstr>Dian otsikot</vt:lpstr>
      </vt:variant>
      <vt:variant>
        <vt:i4>6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Wingdings 3</vt:lpstr>
      <vt:lpstr>Kansilehti</vt:lpstr>
      <vt:lpstr>HKI-perus</vt:lpstr>
      <vt:lpstr>HKI-metro</vt:lpstr>
      <vt:lpstr>8_Sisäsivut</vt:lpstr>
      <vt:lpstr>1_Kansilehti</vt:lpstr>
      <vt:lpstr>3_Sisäsivut</vt:lpstr>
      <vt:lpstr>2_Kansilehti</vt:lpstr>
      <vt:lpstr>23_Sisäsivut</vt:lpstr>
      <vt:lpstr>3_Kansilehti</vt:lpstr>
      <vt:lpstr>1_HKI-metro</vt:lpstr>
      <vt:lpstr>2_HKI-metro</vt:lpstr>
      <vt:lpstr>1_HKI-perus</vt:lpstr>
      <vt:lpstr>2_HKI-perus</vt:lpstr>
      <vt:lpstr>Liikkumisohjelma 2019  Neuvolan, leikkipuistoistojen ja lapsiperheiden kotipalvelun Liikkumiskyselyn tulokset - ryhmätöiden purku 26.9.2019      </vt:lpstr>
      <vt:lpstr>Liikkumiskyselyyn pohjautuvan ryhmätyön kysymykset; 26.9.2019</vt:lpstr>
      <vt:lpstr> Millä tavoin tuemme perheiden voimavaroja ja arjen hallintaa? </vt:lpstr>
      <vt:lpstr>Mitkä ovat Liikuntakyselyn tulosten perusteella esiin tulleet ”kultahippuset”, joita voidaan hyödyntää neuvonnassa ja toiminnassa? </vt:lpstr>
      <vt:lpstr>Mitä ryhmä haluaa sanoa Liikuntakyselyn kokonaisuuteen alueellisesti? </vt:lpstr>
      <vt:lpstr>KIITOS!</vt:lpstr>
    </vt:vector>
  </TitlesOfParts>
  <Company>Oy Apotti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ToimiVa_perusinfopaketti_PTH</dc:title>
  <dc:creator>Johanna Klemetti</dc:creator>
  <cp:keywords>toiminnan muutos; Toimiva; esitys</cp:keywords>
  <cp:lastModifiedBy>Lindberg Monica</cp:lastModifiedBy>
  <cp:revision>146</cp:revision>
  <cp:lastPrinted>2018-04-05T07:07:02Z</cp:lastPrinted>
  <dcterms:created xsi:type="dcterms:W3CDTF">2017-06-19T11:29:46Z</dcterms:created>
  <dcterms:modified xsi:type="dcterms:W3CDTF">2020-10-02T18:39:27Z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0x0101005BC0344902C1AA438D6E19A288AF0E54</vt:lpwstr>
  </property>
  <property fmtid="{D5CDD505-2E9C-101B-9397-08002B2CF9AE}" pid="3" name="TaxKeyword">
    <vt:lpwstr>9;#Toimiva|f3614a8e-cf0b-4d2a-9920-5156623e2b2d;#10;#toiminnan muutos|dceab428-bece-41d1-ae68-9c984d13fa8d;#11;#esitys|24d63897-fa09-4f41-ba91-89558784c34e</vt:lpwstr>
  </property>
</Properties>
</file>