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0" r:id="rId2"/>
    <p:sldMasterId id="2147483730" r:id="rId3"/>
    <p:sldMasterId id="2147483750" r:id="rId4"/>
  </p:sldMasterIdLst>
  <p:notesMasterIdLst>
    <p:notesMasterId r:id="rId20"/>
  </p:notesMasterIdLst>
  <p:sldIdLst>
    <p:sldId id="263" r:id="rId5"/>
    <p:sldId id="284" r:id="rId6"/>
    <p:sldId id="285" r:id="rId7"/>
    <p:sldId id="286" r:id="rId8"/>
    <p:sldId id="267" r:id="rId9"/>
    <p:sldId id="271" r:id="rId10"/>
    <p:sldId id="272" r:id="rId11"/>
    <p:sldId id="269" r:id="rId12"/>
    <p:sldId id="268" r:id="rId13"/>
    <p:sldId id="275" r:id="rId14"/>
    <p:sldId id="270" r:id="rId15"/>
    <p:sldId id="277" r:id="rId16"/>
    <p:sldId id="280" r:id="rId17"/>
    <p:sldId id="281" r:id="rId18"/>
    <p:sldId id="287" r:id="rId19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131E9-FB2F-4F74-A1C9-DDBA7F39C4D0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9B2E5-BC3C-469A-BBDD-C512D0BB20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149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9B2E5-BC3C-469A-BBDD-C512D0BB203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027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9B2E5-BC3C-469A-BBDD-C512D0BB203B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096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45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110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204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48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934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87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816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798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11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6825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8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702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399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062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1710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9612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457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837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071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0374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58508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615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0185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59643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714790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7297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811111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27752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481721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661530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0B04-3D42-441C-A42F-ADC4CDEE21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47917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F9149D-10A1-4E46-9AC1-D14CB0B36E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3414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A7EF-A6EE-4C67-AB05-94E76071D24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119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500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6D168-B4A6-4CDF-BB92-2F927E25CD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06022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83D5-AC4C-40CD-8B2C-880B701E46F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8561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859C-40AA-4E0F-891D-380A0F78E37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6597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C977-80AC-4B61-9D22-81B7DE03CF8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01249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EF06-98C6-4892-9145-E209BE647B7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57450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CD3F-F9F9-4C6E-A1DD-38B7D23B6F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51339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963790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828306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782548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384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77448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047570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609386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807024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02518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28511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82531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5945-3973-4370-BC41-FEB60D23E9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2856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F5628D-78A8-4B37-9EF1-0045A170D9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9479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8F56-680E-4887-87A9-D5C033ED31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76684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983F37-7669-49AB-8AB2-F55DDA2B7B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0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7200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DB2D-59C1-4D1E-ABE9-08FB66D8E13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98783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6815A-1A13-4491-8288-98C9281ED50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267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D4A1-24F7-4821-82BD-70FB033D923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66152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2E5C-82F9-4232-AFFB-29A16C88E70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93576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B48E-B8EB-42CA-BD4C-865A5426ABB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8164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888030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96842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24323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601489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9456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0101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310474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870822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006776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624710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140627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8E16-213C-4740-A3B1-900BD38C43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10895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D1229A-9B3D-45F1-B5E5-2E8332F123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9335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6C4E-EE0C-4EE5-87A2-35430863BAB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84323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949785-2CA9-476C-A985-1B136A442E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65016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2115-2833-4D9B-A53D-946A02C051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108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07281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ADE0-CCEF-46A7-ABD8-5A0BBB8AE2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18738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22AE-3DA3-40B2-8803-78BC49B7C8E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03219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F6A9-6C0F-4350-A0DD-7A147BEC46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957243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6D16-6E45-4A50-88A4-2D70F4B225F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94626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428802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5384390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375842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68934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50772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6458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2829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8466299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69920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677452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2117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5A046C77-8A9E-40C8-A89A-16ABF7D183EF}" type="slidenum">
              <a:rPr lang="fi-FI" smtClean="0"/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5158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4B6AB836-89B8-4782-9DE2-5DA74AB6F8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648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CDA2531E-A569-4D11-9F57-58BF224E64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347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C3927088-0CDF-46CD-8962-1E078E2EA0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34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  <p:sldLayoutId id="2147483769" r:id="rId19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 smtClean="0"/>
              <a:t>Liikkumisen lisääminen koululaisten arkeen</a:t>
            </a:r>
            <a:endParaRPr lang="en-US" sz="6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277939" y="4105276"/>
            <a:ext cx="11808363" cy="3533774"/>
          </a:xfrm>
        </p:spPr>
        <p:txBody>
          <a:bodyPr/>
          <a:lstStyle/>
          <a:p>
            <a:r>
              <a:rPr lang="fi-FI" sz="2400" dirty="0" smtClean="0"/>
              <a:t>Työpaja </a:t>
            </a:r>
            <a:r>
              <a:rPr lang="fi-FI" sz="2400" dirty="0" smtClean="0"/>
              <a:t>27.11.2018</a:t>
            </a:r>
            <a:endParaRPr lang="fi-FI" sz="2400" dirty="0" smtClean="0"/>
          </a:p>
          <a:p>
            <a:endParaRPr lang="fi-FI" sz="2400" dirty="0" smtClean="0"/>
          </a:p>
          <a:p>
            <a:r>
              <a:rPr lang="fi-FI" sz="2000" dirty="0">
                <a:solidFill>
                  <a:schemeClr val="bg1"/>
                </a:solidFill>
              </a:rPr>
              <a:t>Tuula Salmivaara-Pesonen</a:t>
            </a:r>
          </a:p>
          <a:p>
            <a:r>
              <a:rPr lang="fi-FI" sz="2000" dirty="0">
                <a:solidFill>
                  <a:schemeClr val="bg1"/>
                </a:solidFill>
              </a:rPr>
              <a:t>kouluterveydenhuollon päällikkö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415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61925"/>
            <a:ext cx="11234738" cy="1033463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jälkeen 1</a:t>
            </a:r>
            <a:br>
              <a:rPr lang="fi-FI" sz="2400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Mikä saa luokkakaverisi liikkumaan koulupäivän jälkeen?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liikkumaan koulupäivän jälkeen vapaa-ajalla?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90649"/>
            <a:ext cx="11234738" cy="4786313"/>
          </a:xfrm>
        </p:spPr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Kiinnostava laji/harrastus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Yrittää </a:t>
            </a:r>
            <a:r>
              <a:rPr lang="fi-FI" dirty="0">
                <a:solidFill>
                  <a:schemeClr val="accent1"/>
                </a:solidFill>
              </a:rPr>
              <a:t>löytää mielenkiintoisen </a:t>
            </a:r>
            <a:r>
              <a:rPr lang="fi-FI" dirty="0" smtClean="0">
                <a:solidFill>
                  <a:schemeClr val="accent1"/>
                </a:solidFill>
              </a:rPr>
              <a:t>harrastuksen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Hyvä yhteishenki harrastuksessa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Itse voi vain lähteä kivaa tekemään, liikkuminen tulee mukana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Harrastukset mahdollisimman lähellä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Edullisuus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Ilmaiskokeilu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Tieto nuorille ilmaiskokeiluista</a:t>
            </a:r>
          </a:p>
          <a:p>
            <a:r>
              <a:rPr lang="fi-FI" dirty="0">
                <a:solidFill>
                  <a:schemeClr val="accent1"/>
                </a:solidFill>
              </a:rPr>
              <a:t>Missä liikutaan?</a:t>
            </a:r>
          </a:p>
          <a:p>
            <a:r>
              <a:rPr lang="fi-FI" dirty="0">
                <a:solidFill>
                  <a:schemeClr val="accent1"/>
                </a:solidFill>
              </a:rPr>
              <a:t>Miten liikutaan?</a:t>
            </a:r>
          </a:p>
          <a:p>
            <a:r>
              <a:rPr lang="fi-FI" dirty="0">
                <a:solidFill>
                  <a:schemeClr val="accent1"/>
                </a:solidFill>
              </a:rPr>
              <a:t>Kuinka pitkään liikutaan?</a:t>
            </a:r>
          </a:p>
          <a:p>
            <a:r>
              <a:rPr lang="fi-FI" dirty="0">
                <a:solidFill>
                  <a:schemeClr val="accent1"/>
                </a:solidFill>
              </a:rPr>
              <a:t>Koulun liikuntatunneilla kokeillaan eri lajeja, voi löytyä joku kiva ja pääsee kokeilemaan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20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0629"/>
            <a:ext cx="11234738" cy="1064759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jälkeen </a:t>
            </a:r>
            <a:r>
              <a:rPr lang="fi-FI" sz="2400" dirty="0" smtClean="0">
                <a:solidFill>
                  <a:schemeClr val="accent1"/>
                </a:solidFill>
              </a:rPr>
              <a:t>2 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Mitkä </a:t>
            </a:r>
            <a:r>
              <a:rPr lang="fi-FI" sz="2000" i="1" dirty="0">
                <a:solidFill>
                  <a:schemeClr val="accent1"/>
                </a:solidFill>
              </a:rPr>
              <a:t>asiat estävät/vaikeuttavat/hankaloittavat liikkumista ja liikuntaa koulupäivän jälkeen vapaa-ajalla?</a:t>
            </a:r>
            <a:br>
              <a:rPr lang="fi-FI" sz="2000" i="1" dirty="0">
                <a:solidFill>
                  <a:schemeClr val="accent1"/>
                </a:solidFill>
              </a:rPr>
            </a:br>
            <a:endParaRPr lang="fi-FI" sz="2000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Kavereiden kanssa oleminen ja ajan kuluttaminen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Kaverit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Yksinäisyys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Kenen kanssa menisin?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Riittääkö itseluottamus mennä uuteen paikkaan ja kokeilla uusia asioita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Riittämättömyys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Puhelin/pelit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Kiire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Stressi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Omat menot esim. sukulaisille meno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Laiskuus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Ei huvita -fiilis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24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11234738" cy="1062038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jälkeen 2 </a:t>
            </a:r>
            <a:r>
              <a:rPr lang="fi-FI" sz="2000" dirty="0">
                <a:solidFill>
                  <a:schemeClr val="accent1"/>
                </a:solidFill>
              </a:rPr>
              <a:t/>
            </a:r>
            <a:br>
              <a:rPr lang="fi-FI" sz="2000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estävät/vaikeuttavat/hankaloittavat liikkumista ja liikuntaa koulupäivän jälkeen vapaa-ajalla?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14425"/>
            <a:ext cx="11234738" cy="5062538"/>
          </a:xfrm>
        </p:spPr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Liian kaukana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Hinta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Läksyt ja kokeisiin harjoitteleminen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Kotityöt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Väsynyt	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Nukkunut huonosti, syönyt huonosti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Kasvatus, tapa liikkua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Ulkona liikkumista rajoittaa sää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Pimeys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Lumen puute</a:t>
            </a:r>
          </a:p>
          <a:p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15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11234738" cy="1090613"/>
          </a:xfrm>
        </p:spPr>
        <p:txBody>
          <a:bodyPr/>
          <a:lstStyle/>
          <a:p>
            <a:r>
              <a:rPr lang="fi-FI" sz="2400" dirty="0" smtClean="0">
                <a:solidFill>
                  <a:schemeClr val="accent1"/>
                </a:solidFill>
              </a:rPr>
              <a:t>Ryhmä 1 &amp; 2 Koulupäivän aikana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dirty="0" smtClean="0">
                <a:solidFill>
                  <a:schemeClr val="accent1"/>
                </a:solidFill>
              </a:rPr>
              <a:t>Ideoikaa </a:t>
            </a:r>
            <a:r>
              <a:rPr lang="fi-FI" sz="2000" dirty="0">
                <a:solidFill>
                  <a:schemeClr val="accent1"/>
                </a:solidFill>
              </a:rPr>
              <a:t>miten ja millä keinoin luokkakavereittesi liikkumista lisätään koulupäivän aikana. Miten liikkumista edistäviä asioita vahvistetaan ja estäviä vähennetään?</a:t>
            </a:r>
            <a:br>
              <a:rPr lang="fi-FI" sz="2000" dirty="0">
                <a:solidFill>
                  <a:schemeClr val="accent1"/>
                </a:solidFill>
              </a:rPr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2185" y="1205788"/>
            <a:ext cx="7410450" cy="4972050"/>
          </a:xfrm>
          <a:prstGeom prst="rect">
            <a:avLst/>
          </a:prstGeom>
        </p:spPr>
      </p:pic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9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11234738" cy="1090613"/>
          </a:xfrm>
        </p:spPr>
        <p:txBody>
          <a:bodyPr/>
          <a:lstStyle/>
          <a:p>
            <a:r>
              <a:rPr lang="fi-FI" sz="2000" dirty="0" smtClean="0">
                <a:solidFill>
                  <a:schemeClr val="accent1"/>
                </a:solidFill>
              </a:rPr>
              <a:t>Ryhmä 3 &amp; 4 koulupäivän jälkeen </a:t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dirty="0" smtClean="0">
                <a:solidFill>
                  <a:schemeClr val="accent1"/>
                </a:solidFill>
              </a:rPr>
              <a:t>Ideoikaa </a:t>
            </a:r>
            <a:r>
              <a:rPr lang="fi-FI" sz="2000" dirty="0">
                <a:solidFill>
                  <a:schemeClr val="accent1"/>
                </a:solidFill>
              </a:rPr>
              <a:t>miten ja millä keinoin luokkakavereidesi liikkumista lisätään koulupäivän jälkeen vapaa-ajalla. </a:t>
            </a:r>
            <a:r>
              <a:rPr lang="fi-FI" sz="2000" dirty="0" smtClean="0">
                <a:solidFill>
                  <a:schemeClr val="accent1"/>
                </a:solidFill>
              </a:rPr>
              <a:t>Miten </a:t>
            </a:r>
            <a:r>
              <a:rPr lang="fi-FI" sz="2000" dirty="0">
                <a:solidFill>
                  <a:schemeClr val="accent1"/>
                </a:solidFill>
              </a:rPr>
              <a:t>liikkumista edistäviä asioita vahvistetaan ja estäviä vähennetään?</a:t>
            </a:r>
            <a:br>
              <a:rPr lang="fi-FI" sz="2000" dirty="0">
                <a:solidFill>
                  <a:schemeClr val="accent1"/>
                </a:solidFill>
              </a:rPr>
            </a:br>
            <a:endParaRPr lang="fi-FI" sz="2000" dirty="0">
              <a:solidFill>
                <a:schemeClr val="accent1"/>
              </a:solidFill>
            </a:endParaRP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0890" y="1923765"/>
            <a:ext cx="6530991" cy="4038902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8416212" y="2873828"/>
            <a:ext cx="23233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/>
                </a:solidFill>
              </a:rPr>
              <a:t>Lisäksi maininnat, joita ei sijoitettu taulukkoon:</a:t>
            </a:r>
          </a:p>
          <a:p>
            <a:pPr marL="285750" indent="-285750">
              <a:buFontTx/>
              <a:buChar char="-"/>
            </a:pPr>
            <a:r>
              <a:rPr lang="fi-FI" sz="1400" dirty="0" smtClean="0">
                <a:solidFill>
                  <a:schemeClr val="accent1"/>
                </a:solidFill>
              </a:rPr>
              <a:t>Pääsy liikuntapaikkoihin esim. kuntosali</a:t>
            </a:r>
          </a:p>
          <a:p>
            <a:pPr marL="285750" indent="-285750">
              <a:buFontTx/>
              <a:buChar char="-"/>
            </a:pPr>
            <a:r>
              <a:rPr lang="fi-FI" sz="1400" dirty="0" smtClean="0">
                <a:solidFill>
                  <a:schemeClr val="accent1"/>
                </a:solidFill>
              </a:rPr>
              <a:t>Paikat lähemmäksi</a:t>
            </a:r>
          </a:p>
          <a:p>
            <a:pPr marL="285750" indent="-285750">
              <a:buFontTx/>
              <a:buChar char="-"/>
            </a:pPr>
            <a:r>
              <a:rPr lang="fi-FI" sz="1400" dirty="0" smtClean="0">
                <a:solidFill>
                  <a:schemeClr val="accent1"/>
                </a:solidFill>
              </a:rPr>
              <a:t>Kannustaminen opettajalta, vanhemmilta, muilta ihmisiltä</a:t>
            </a:r>
          </a:p>
          <a:p>
            <a:pPr marL="285750" indent="-285750">
              <a:buFontTx/>
              <a:buChar char="-"/>
            </a:pPr>
            <a:r>
              <a:rPr lang="fi-FI" sz="1400" dirty="0" smtClean="0">
                <a:solidFill>
                  <a:schemeClr val="accent1"/>
                </a:solidFill>
              </a:rPr>
              <a:t>Kouluaikaiset liikuntaretket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8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9609" y="237867"/>
            <a:ext cx="11234738" cy="787400"/>
          </a:xfrm>
        </p:spPr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Jatkosuunnitelma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4"/>
            <a:ext cx="10632558" cy="5072063"/>
          </a:xfrm>
        </p:spPr>
        <p:txBody>
          <a:bodyPr/>
          <a:lstStyle/>
          <a:p>
            <a:r>
              <a:rPr lang="fi-FI" sz="2000" dirty="0" smtClean="0">
                <a:solidFill>
                  <a:schemeClr val="accent1"/>
                </a:solidFill>
              </a:rPr>
              <a:t>Koulun terveydenhoitaja </a:t>
            </a:r>
            <a:r>
              <a:rPr lang="fi-FI" sz="2000" dirty="0" smtClean="0">
                <a:solidFill>
                  <a:schemeClr val="accent1"/>
                </a:solidFill>
              </a:rPr>
              <a:t>esittelee </a:t>
            </a:r>
            <a:r>
              <a:rPr lang="fi-FI" sz="2000" dirty="0" smtClean="0">
                <a:solidFill>
                  <a:schemeClr val="accent1"/>
                </a:solidFill>
              </a:rPr>
              <a:t>työpajan </a:t>
            </a:r>
            <a:r>
              <a:rPr lang="fi-FI" sz="2000" dirty="0">
                <a:solidFill>
                  <a:schemeClr val="accent1"/>
                </a:solidFill>
              </a:rPr>
              <a:t>tuotokset </a:t>
            </a:r>
            <a:r>
              <a:rPr lang="fi-FI" sz="2000" dirty="0" smtClean="0">
                <a:solidFill>
                  <a:schemeClr val="accent1"/>
                </a:solidFill>
              </a:rPr>
              <a:t>yhteisöllisen oppilashuollon kokouksessa 1/2019</a:t>
            </a:r>
          </a:p>
          <a:p>
            <a:endParaRPr lang="fi-FI" sz="2000" dirty="0">
              <a:solidFill>
                <a:schemeClr val="accent1"/>
              </a:solidFill>
            </a:endParaRPr>
          </a:p>
          <a:p>
            <a:pPr>
              <a:spcAft>
                <a:spcPts val="0"/>
              </a:spcAft>
            </a:pP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Kouluterveydenhuollon päällikkö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ylihoitaja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esittelevät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asian koulun opettajille 1-2/2019</a:t>
            </a:r>
          </a:p>
          <a:p>
            <a:pPr marL="0" indent="0">
              <a:spcAft>
                <a:spcPts val="0"/>
              </a:spcAft>
              <a:buNone/>
            </a:pPr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Ehdotus: kevään </a:t>
            </a:r>
            <a:r>
              <a:rPr lang="fi-FI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 aikana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koulun ilmiöviikolla, (1-2) päivän aiheena terveys </a:t>
            </a:r>
            <a:r>
              <a:rPr lang="fi-FI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liikunta. Oppilaat osana kouluopetusta tutustuvat/tutkivat aihetta, mahdollisesti mittaavat/seuraavat omaa liikkumista 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unta</a:t>
            </a:r>
            <a:r>
              <a:rPr lang="fi-FI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ruokailua (aamupala, kouluruokailu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koulujen ruokaraati/ravintolatoimikunta mukaan  </a:t>
            </a:r>
            <a:r>
              <a:rPr lang="fi-FI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(kouluruokailun edistäminen</a:t>
            </a: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Koulun terveydenhoitaja yhteistyössä terveystiedon opettajan kanssa voi kokeilla uudenlaista tapaa toteuttaa terveysneuvontaa yläkoululaisille. Pajoissa mukana olleet yhteistyökumppanit ovat halukkaita osallistumaan ilmiöpäivän toteuttamiseen. </a:t>
            </a:r>
          </a:p>
          <a:p>
            <a:pPr>
              <a:spcAft>
                <a:spcPts val="0"/>
              </a:spcAft>
            </a:pPr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i-FI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Työpajojen tuotoksia ja ilmiöviikon hyviä kokemuksia voidaan jatkossa hyödyntää muidenkin koulujen toiminnassa/toiminnan suunnittelussa.</a:t>
            </a:r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8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Osallistujat (N=23): 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07168" y="1195388"/>
            <a:ext cx="11734801" cy="4979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400" dirty="0" smtClean="0">
                <a:solidFill>
                  <a:schemeClr val="accent1"/>
                </a:solidFill>
              </a:rPr>
              <a:t>6-9 </a:t>
            </a:r>
            <a:r>
              <a:rPr lang="fi-FI" sz="2400" dirty="0">
                <a:solidFill>
                  <a:schemeClr val="accent1"/>
                </a:solidFill>
              </a:rPr>
              <a:t>luokkien oppilaskunnan edustajia (n= 10</a:t>
            </a:r>
            <a:r>
              <a:rPr lang="fi-FI" sz="2400" dirty="0" smtClean="0">
                <a:solidFill>
                  <a:schemeClr val="accent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Kasvatuksen ja koulutuksen toimialan edustajia </a:t>
            </a:r>
          </a:p>
          <a:p>
            <a:pPr>
              <a:lnSpc>
                <a:spcPct val="150000"/>
              </a:lnSpc>
            </a:pPr>
            <a:r>
              <a:rPr lang="fi-FI" sz="2400" dirty="0" err="1" smtClean="0">
                <a:solidFill>
                  <a:schemeClr val="accent1"/>
                </a:solidFill>
                <a:ea typeface="Times New Roman" panose="02020603050405020304" pitchFamily="18" charset="0"/>
              </a:rPr>
              <a:t>Sosiaali</a:t>
            </a: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- ja terveystoimialan edustajia/Kouluterveydenhuolto, </a:t>
            </a:r>
            <a:r>
              <a:rPr lang="fi-FI" sz="2400" dirty="0" err="1" smtClean="0">
                <a:solidFill>
                  <a:schemeClr val="accent1"/>
                </a:solidFill>
                <a:ea typeface="Times New Roman" panose="02020603050405020304" pitchFamily="18" charset="0"/>
              </a:rPr>
              <a:t>fasilitaattorit</a:t>
            </a: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/kehittämispalvelut</a:t>
            </a:r>
            <a:endParaRPr lang="fi-FI" sz="2400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Kulttuuri ja vapaa-aika: edustajat Nuorisopalvelut, Liikuntapalvelut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i-FI" sz="2400" dirty="0" smtClean="0">
                <a:solidFill>
                  <a:schemeClr val="accent1"/>
                </a:solidFill>
                <a:ea typeface="Times New Roman" panose="02020603050405020304" pitchFamily="18" charset="0"/>
              </a:rPr>
              <a:t>Tapanilan Erän edustaja</a:t>
            </a:r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6D168-B4A6-4CDF-BB92-2F927E25CD0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4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>
                <a:solidFill>
                  <a:schemeClr val="accent1"/>
                </a:solidFill>
              </a:rPr>
              <a:t>Tavoitteet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36188"/>
            <a:ext cx="11234738" cy="4979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400" dirty="0">
                <a:solidFill>
                  <a:schemeClr val="accent1"/>
                </a:solidFill>
              </a:rPr>
              <a:t>Strateginen tavoite </a:t>
            </a:r>
            <a:r>
              <a:rPr lang="fi-FI" sz="2400" dirty="0" smtClean="0">
                <a:solidFill>
                  <a:schemeClr val="accent1"/>
                </a:solidFill>
              </a:rPr>
              <a:t>v.2019 (yhdessä </a:t>
            </a:r>
            <a:r>
              <a:rPr lang="fi-FI" sz="2400" dirty="0">
                <a:solidFill>
                  <a:schemeClr val="accent1"/>
                </a:solidFill>
              </a:rPr>
              <a:t>kaskon kanssa): kehitetään ja kokeillaan yläasteikäisille sopivia menetelmiä hyvän arkirytmin, terveellisten elämäntapojen tueksi digitaalisuus ja osallisuus huomioiden. Mittareina: ISO-BMI (ylipaino) ja koulun hyvinvointiprofiili (lasten ja nuorten psyykkinen hyvinvointi). </a:t>
            </a:r>
            <a:endParaRPr lang="fi-FI" sz="2400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endParaRPr lang="fi-FI" sz="24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fi-FI" sz="2400" dirty="0">
                <a:solidFill>
                  <a:schemeClr val="accent1"/>
                </a:solidFill>
              </a:rPr>
              <a:t>Tavoitteena on myös oppilaiden osallisuuden vahvistaminen toiminnassa ja toiminnan kehittämisessä.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4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Pajan tavoitteet: </a:t>
            </a:r>
            <a:br>
              <a:rPr lang="fi-FI" dirty="0">
                <a:solidFill>
                  <a:schemeClr val="accent1"/>
                </a:solidFill>
              </a:rPr>
            </a:b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47697"/>
            <a:ext cx="11371006" cy="4979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400" dirty="0" smtClean="0">
                <a:solidFill>
                  <a:schemeClr val="accent1"/>
                </a:solidFill>
              </a:rPr>
              <a:t>Yhdessä </a:t>
            </a:r>
            <a:r>
              <a:rPr lang="fi-FI" sz="2400" dirty="0">
                <a:solidFill>
                  <a:schemeClr val="accent1"/>
                </a:solidFill>
              </a:rPr>
              <a:t>koululaisten ja yhteistyökumppaneiden kanssa ideoidaan miten liikkumista voidaan lisätä yläasteikäisten arkeen; koulupäivän aikana ja koulupäivän jälkeen. Mitä voidaan tehdä hyvän arkirytmin edistämiseksi </a:t>
            </a:r>
            <a:endParaRPr lang="fi-FI" sz="24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 smtClean="0">
                <a:solidFill>
                  <a:schemeClr val="accent1"/>
                </a:solidFill>
              </a:rPr>
              <a:t>   (</a:t>
            </a:r>
            <a:r>
              <a:rPr lang="fi-FI" sz="2400" dirty="0">
                <a:solidFill>
                  <a:schemeClr val="accent1"/>
                </a:solidFill>
              </a:rPr>
              <a:t>unen, ruokailun ja liikunnan merkitys, sosiaaliset suhteet ja ruutuaika</a:t>
            </a:r>
            <a:r>
              <a:rPr lang="fi-FI" sz="2400" dirty="0" smtClean="0">
                <a:solidFill>
                  <a:schemeClr val="accent1"/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2400" dirty="0" smtClean="0">
                <a:solidFill>
                  <a:schemeClr val="accent1"/>
                </a:solidFill>
              </a:rPr>
              <a:t>   Mikä </a:t>
            </a:r>
            <a:r>
              <a:rPr lang="fi-FI" sz="2400" dirty="0">
                <a:solidFill>
                  <a:schemeClr val="accent1"/>
                </a:solidFill>
              </a:rPr>
              <a:t>estää liikkumista, mikä voisi edistää? </a:t>
            </a:r>
            <a:endParaRPr lang="fi-FI" sz="24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fi-FI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chemeClr val="accent1"/>
              </a:solidFill>
            </a:endParaRPr>
          </a:p>
          <a:p>
            <a:endParaRPr lang="fi-FI" sz="2400" dirty="0"/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9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7"/>
            <a:ext cx="11234738" cy="1094241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aikana 1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Mikä </a:t>
            </a:r>
            <a:r>
              <a:rPr lang="fi-FI" sz="2000" i="1" dirty="0">
                <a:solidFill>
                  <a:schemeClr val="accent1"/>
                </a:solidFill>
              </a:rPr>
              <a:t>saa luokkakaverisi liikkumaan koulupäivän aikana? 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liikkumaan koulupäivän aikana?</a:t>
            </a:r>
            <a:br>
              <a:rPr lang="fi-FI" sz="2000" i="1" dirty="0">
                <a:solidFill>
                  <a:schemeClr val="accent1"/>
                </a:solidFill>
              </a:rPr>
            </a:br>
            <a:endParaRPr lang="fi-FI" sz="2000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60849"/>
            <a:ext cx="11234738" cy="4516113"/>
          </a:xfrm>
        </p:spPr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Kun syö aamupalan, lämpimän aterian jne. niin jaksaa liikkua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Kaverit liikkuu, sisarukset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Malli </a:t>
            </a:r>
            <a:r>
              <a:rPr lang="fi-FI" dirty="0">
                <a:solidFill>
                  <a:schemeClr val="accent1"/>
                </a:solidFill>
              </a:rPr>
              <a:t>aikuiset liikkuu </a:t>
            </a:r>
            <a:r>
              <a:rPr lang="fi-FI" dirty="0" smtClean="0">
                <a:solidFill>
                  <a:schemeClr val="accent1"/>
                </a:solidFill>
              </a:rPr>
              <a:t>myös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Hyötyliikunta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Koululiikunta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Kesken oppitunnin hyvässä vaiheessa voisi tehdä jumppatauon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Toiminnalliset oppitunnit, ulkona oppiminen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Siirtymät eri paikkoihin, ei samassa luokassa koko ajan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Liikkumispaikat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3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4645"/>
            <a:ext cx="11234738" cy="1120743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aikana 1</a:t>
            </a:r>
            <a:r>
              <a:rPr lang="fi-FI" sz="2000" dirty="0">
                <a:solidFill>
                  <a:schemeClr val="accent1"/>
                </a:solidFill>
              </a:rPr>
              <a:t/>
            </a:r>
            <a:br>
              <a:rPr lang="fi-FI" sz="2000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Mikä saa luokkakaverisi liikkumaan koulupäivän aikana? 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liikkumaan koulupäivän aikana?</a:t>
            </a:r>
            <a:br>
              <a:rPr lang="fi-FI" sz="2000" i="1" dirty="0">
                <a:solidFill>
                  <a:schemeClr val="accent1"/>
                </a:solidFill>
              </a:rPr>
            </a:b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24947"/>
            <a:ext cx="11234738" cy="4852016"/>
          </a:xfrm>
        </p:spPr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Välineet</a:t>
            </a:r>
          </a:p>
          <a:p>
            <a:pPr lvl="1"/>
            <a:r>
              <a:rPr lang="fi-FI" dirty="0">
                <a:solidFill>
                  <a:schemeClr val="accent1"/>
                </a:solidFill>
              </a:rPr>
              <a:t>Liikkumisvälineet oikeassa paikassa ja helppo käyttää kaikille </a:t>
            </a:r>
            <a:r>
              <a:rPr lang="fi-FI" dirty="0" smtClean="0">
                <a:solidFill>
                  <a:schemeClr val="accent1"/>
                </a:solidFill>
              </a:rPr>
              <a:t>esim. </a:t>
            </a:r>
            <a:r>
              <a:rPr lang="fi-FI" dirty="0">
                <a:solidFill>
                  <a:schemeClr val="accent1"/>
                </a:solidFill>
              </a:rPr>
              <a:t>Hiidenkiven </a:t>
            </a:r>
            <a:r>
              <a:rPr lang="fi-FI" dirty="0" err="1" smtClean="0">
                <a:solidFill>
                  <a:schemeClr val="accent1"/>
                </a:solidFill>
              </a:rPr>
              <a:t>teqball</a:t>
            </a:r>
            <a:r>
              <a:rPr lang="fi-FI" dirty="0" smtClean="0">
                <a:solidFill>
                  <a:schemeClr val="accent1"/>
                </a:solidFill>
              </a:rPr>
              <a:t>-pöytä -&gt; siirto yläasteen puolelle</a:t>
            </a:r>
            <a:endParaRPr lang="fi-FI" dirty="0">
              <a:solidFill>
                <a:schemeClr val="accent1"/>
              </a:solidFill>
            </a:endParaRPr>
          </a:p>
          <a:p>
            <a:pPr lvl="1"/>
            <a:r>
              <a:rPr lang="fi-FI" dirty="0">
                <a:solidFill>
                  <a:schemeClr val="accent1"/>
                </a:solidFill>
              </a:rPr>
              <a:t>Välinekortit lainattavana </a:t>
            </a:r>
            <a:r>
              <a:rPr lang="fi-FI" dirty="0" smtClean="0">
                <a:solidFill>
                  <a:schemeClr val="accent1"/>
                </a:solidFill>
              </a:rPr>
              <a:t>välitunnille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Välineet helposti käytettävissä</a:t>
            </a:r>
            <a:endParaRPr lang="fi-FI" dirty="0">
              <a:solidFill>
                <a:schemeClr val="accent1"/>
              </a:solidFill>
            </a:endParaRPr>
          </a:p>
          <a:p>
            <a:r>
              <a:rPr lang="fi-FI" dirty="0" smtClean="0">
                <a:solidFill>
                  <a:schemeClr val="accent1"/>
                </a:solidFill>
              </a:rPr>
              <a:t>Pelit, kilpailut, leikit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REILUT joukkueet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Kannustus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Kaikki mukaan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Mielekästä tekemistä</a:t>
            </a:r>
          </a:p>
          <a:p>
            <a:r>
              <a:rPr lang="fi-FI" dirty="0">
                <a:solidFill>
                  <a:schemeClr val="accent1"/>
                </a:solidFill>
              </a:rPr>
              <a:t>Välitunnit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Koulussa tekemistä välitunneille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Liikunta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3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7401"/>
            <a:ext cx="11234738" cy="787400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aikana 1</a:t>
            </a:r>
            <a:r>
              <a:rPr lang="fi-FI" sz="2000" dirty="0">
                <a:solidFill>
                  <a:schemeClr val="accent1"/>
                </a:solidFill>
              </a:rPr>
              <a:t/>
            </a:r>
            <a:br>
              <a:rPr lang="fi-FI" sz="2000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Mikä saa luokkakaverisi liikkumaan koulupäivän aikana? 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liikkumaan koulupäivän aikana?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55575"/>
            <a:ext cx="11234738" cy="4721387"/>
          </a:xfrm>
        </p:spPr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Lajikokeilut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Säännöt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Kaikki ovat tosi energisiä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Puramme energiaamme yhdessä ulkona liikkumalla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87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</a:t>
            </a:r>
            <a:r>
              <a:rPr lang="fi-FI" sz="2400" dirty="0" smtClean="0">
                <a:solidFill>
                  <a:schemeClr val="accent1"/>
                </a:solidFill>
              </a:rPr>
              <a:t>aikana 2 </a:t>
            </a:r>
            <a:r>
              <a:rPr lang="fi-FI" sz="2000" dirty="0" smtClean="0">
                <a:solidFill>
                  <a:schemeClr val="accent1"/>
                </a:solidFill>
              </a:rPr>
              <a:t/>
            </a:r>
            <a:br>
              <a:rPr lang="fi-FI" sz="20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Mitkä </a:t>
            </a:r>
            <a:r>
              <a:rPr lang="fi-FI" sz="2000" i="1" dirty="0">
                <a:solidFill>
                  <a:schemeClr val="accent1"/>
                </a:solidFill>
              </a:rPr>
              <a:t>asiat estävät/vaikeuttavat/hankaloittavat luokkakavereitasi liikkumasta koulupäivän aikana? </a:t>
            </a:r>
            <a:br>
              <a:rPr lang="fi-FI" sz="2000" i="1" dirty="0">
                <a:solidFill>
                  <a:schemeClr val="accent1"/>
                </a:solidFill>
              </a:rPr>
            </a:br>
            <a:endParaRPr lang="fi-FI" sz="2000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11559"/>
            <a:ext cx="11234738" cy="4665404"/>
          </a:xfrm>
        </p:spPr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Kaverit ei liiku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Kaveriporukat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Ryhmäpaine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Ei halua näyttää intoilijalta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Puhelin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Pienestä pitäen alkanut kasvatus, vanhemmat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Välitunnilla ei oikein ehdi liikkua, lyhyet välitunnit</a:t>
            </a:r>
          </a:p>
          <a:p>
            <a:pPr lvl="1"/>
            <a:r>
              <a:rPr lang="fi-FI" dirty="0">
                <a:solidFill>
                  <a:schemeClr val="accent1"/>
                </a:solidFill>
              </a:rPr>
              <a:t>Vähäiset välitunnit</a:t>
            </a:r>
          </a:p>
          <a:p>
            <a:pPr lvl="1"/>
            <a:r>
              <a:rPr lang="fi-FI" dirty="0">
                <a:solidFill>
                  <a:schemeClr val="accent1"/>
                </a:solidFill>
              </a:rPr>
              <a:t>Koulupäivän rakenne, lyhyt </a:t>
            </a:r>
            <a:r>
              <a:rPr lang="fi-FI" dirty="0" smtClean="0">
                <a:solidFill>
                  <a:schemeClr val="accent1"/>
                </a:solidFill>
              </a:rPr>
              <a:t>välitunti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Vanhanaikainen toimintakulttuuri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Liian vähän toiminnallisia tunteja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Säännöt, jotka rajoittavat liikkumista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3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6697" y="251886"/>
            <a:ext cx="11234738" cy="1064759"/>
          </a:xfrm>
        </p:spPr>
        <p:txBody>
          <a:bodyPr/>
          <a:lstStyle/>
          <a:p>
            <a:r>
              <a:rPr lang="fi-FI" sz="2400" dirty="0">
                <a:solidFill>
                  <a:schemeClr val="accent1"/>
                </a:solidFill>
              </a:rPr>
              <a:t>Ryhmä Koulupäivän </a:t>
            </a:r>
            <a:r>
              <a:rPr lang="fi-FI" sz="2400" dirty="0" smtClean="0">
                <a:solidFill>
                  <a:schemeClr val="accent1"/>
                </a:solidFill>
              </a:rPr>
              <a:t>jälkeen 1</a:t>
            </a:r>
            <a:br>
              <a:rPr lang="fi-FI" sz="2400" dirty="0" smtClean="0">
                <a:solidFill>
                  <a:schemeClr val="accent1"/>
                </a:solidFill>
              </a:rPr>
            </a:br>
            <a:r>
              <a:rPr lang="fi-FI" sz="2000" i="1" dirty="0" smtClean="0">
                <a:solidFill>
                  <a:schemeClr val="accent1"/>
                </a:solidFill>
              </a:rPr>
              <a:t>Mikä </a:t>
            </a:r>
            <a:r>
              <a:rPr lang="fi-FI" sz="2000" i="1" dirty="0">
                <a:solidFill>
                  <a:schemeClr val="accent1"/>
                </a:solidFill>
              </a:rPr>
              <a:t>saa luokkakaverisi liikkumaan koulupäivän jälkeen?</a:t>
            </a:r>
            <a:br>
              <a:rPr lang="fi-FI" sz="2000" i="1" dirty="0">
                <a:solidFill>
                  <a:schemeClr val="accent1"/>
                </a:solidFill>
              </a:rPr>
            </a:br>
            <a:r>
              <a:rPr lang="fi-FI" sz="2000" i="1" dirty="0">
                <a:solidFill>
                  <a:schemeClr val="accent1"/>
                </a:solidFill>
              </a:rPr>
              <a:t>Mitkä asiat edistävät/tukevat/auttavat/kannustavat luokkakavereitasi liikkumaan koulupäivän jälkeen vapaa-ajalla? </a:t>
            </a:r>
            <a:r>
              <a:rPr lang="fi-FI" sz="2000" i="1" dirty="0"/>
              <a:t/>
            </a:r>
            <a:br>
              <a:rPr lang="fi-FI" sz="2000" i="1" dirty="0"/>
            </a:b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6697" y="1598971"/>
            <a:ext cx="11234738" cy="4843463"/>
          </a:xfrm>
        </p:spPr>
        <p:txBody>
          <a:bodyPr/>
          <a:lstStyle/>
          <a:p>
            <a:r>
              <a:rPr lang="fi-FI" dirty="0" smtClean="0">
                <a:solidFill>
                  <a:schemeClr val="accent1"/>
                </a:solidFill>
              </a:rPr>
              <a:t>Vanhemmat, sisarukset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Perheen rooli tärkeä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Myös koko perheen </a:t>
            </a:r>
            <a:r>
              <a:rPr lang="fi-FI" dirty="0">
                <a:solidFill>
                  <a:schemeClr val="accent1"/>
                </a:solidFill>
              </a:rPr>
              <a:t>k</a:t>
            </a:r>
            <a:r>
              <a:rPr lang="fi-FI" dirty="0" smtClean="0">
                <a:solidFill>
                  <a:schemeClr val="accent1"/>
                </a:solidFill>
              </a:rPr>
              <a:t>annustaminen liikkumiseen</a:t>
            </a:r>
            <a:endParaRPr lang="fi-FI" dirty="0">
              <a:solidFill>
                <a:schemeClr val="accent1"/>
              </a:solidFill>
            </a:endParaRPr>
          </a:p>
          <a:p>
            <a:r>
              <a:rPr lang="fi-FI" dirty="0" smtClean="0">
                <a:solidFill>
                  <a:schemeClr val="accent1"/>
                </a:solidFill>
              </a:rPr>
              <a:t>Nuorisotila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Liikunnallinen tanssi tai pelin pelaaminen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Koiran ulkoilutus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Kotimatka koulusta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Hyötyliikunta </a:t>
            </a:r>
            <a:r>
              <a:rPr lang="fi-FI" dirty="0">
                <a:solidFill>
                  <a:schemeClr val="accent1"/>
                </a:solidFill>
              </a:rPr>
              <a:t>kavereiden </a:t>
            </a:r>
            <a:r>
              <a:rPr lang="fi-FI" dirty="0" smtClean="0">
                <a:solidFill>
                  <a:schemeClr val="accent1"/>
                </a:solidFill>
              </a:rPr>
              <a:t>kanssa</a:t>
            </a:r>
          </a:p>
          <a:p>
            <a:pPr lvl="1"/>
            <a:r>
              <a:rPr lang="fi-FI" dirty="0" smtClean="0">
                <a:solidFill>
                  <a:schemeClr val="accent1"/>
                </a:solidFill>
              </a:rPr>
              <a:t>Sopii kaverin kanssa, että menee jonnekin vaikka pyörällä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Kaverit houkuttelee mukaan yleensä, liikkuminen tulee siinä sivussa, ei ole päätarkoitus</a:t>
            </a:r>
          </a:p>
          <a:p>
            <a:r>
              <a:rPr lang="fi-FI" dirty="0" smtClean="0">
                <a:solidFill>
                  <a:schemeClr val="accent1"/>
                </a:solidFill>
              </a:rPr>
              <a:t>Kaverin esimerkki voi innostaa kokeilemaan</a:t>
            </a:r>
          </a:p>
          <a:p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6C77-8A9E-40C8-A89A-16ABF7D183E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2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6939667D-C73E-4C9A-9ED9-680EF7589B6C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Asettelumallit.pptx [Vain luku]" id="{354B808C-3598-4EB5-AD80-3E979D1811D7}" vid="{D209B343-CA08-4BCB-94F1-2DCABC54E780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4D547177-20A8-454E-897F-38F507DBC3AB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HaiPro-koulutus_14.2. ja 10.4.2018_Ranta</Template>
  <TotalTime>621</TotalTime>
  <Words>803</Words>
  <Application>Microsoft Office PowerPoint</Application>
  <PresentationFormat>Laajakuva</PresentationFormat>
  <Paragraphs>146</Paragraphs>
  <Slides>15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HKI-perus</vt:lpstr>
      <vt:lpstr>HKI-bussi</vt:lpstr>
      <vt:lpstr>HKI-metro</vt:lpstr>
      <vt:lpstr>HKI-spåra</vt:lpstr>
      <vt:lpstr>Liikkumisen lisääminen koululaisten arkeen</vt:lpstr>
      <vt:lpstr>Osallistujat (N=23):   </vt:lpstr>
      <vt:lpstr>Tavoitteet</vt:lpstr>
      <vt:lpstr>Pajan tavoitteet:  </vt:lpstr>
      <vt:lpstr>Ryhmä Koulupäivän aikana 1 Mikä saa luokkakaverisi liikkumaan koulupäivän aikana?  Mitkä asiat edistävät/tukevat/auttavat/kannustavat luokkakavereitasi liikkumaan koulupäivän aikana? </vt:lpstr>
      <vt:lpstr>Ryhmä Koulupäivän aikana 1 Mikä saa luokkakaverisi liikkumaan koulupäivän aikana?  Mitkä asiat edistävät/tukevat/auttavat/kannustavat luokkakavereitasi liikkumaan koulupäivän aikana? </vt:lpstr>
      <vt:lpstr>Ryhmä Koulupäivän aikana 1 Mikä saa luokkakaverisi liikkumaan koulupäivän aikana?  Mitkä asiat edistävät/tukevat/auttavat/kannustavat luokkakavereitasi liikkumaan koulupäivän aikana?</vt:lpstr>
      <vt:lpstr>Ryhmä Koulupäivän aikana 2  Mitkä asiat estävät/vaikeuttavat/hankaloittavat luokkakavereitasi liikkumasta koulupäivän aikana?  </vt:lpstr>
      <vt:lpstr>Ryhmä Koulupäivän jälkeen 1 Mikä saa luokkakaverisi liikkumaan koulupäivän jälkeen? Mitkä asiat edistävät/tukevat/auttavat/kannustavat luokkakavereitasi liikkumaan koulupäivän jälkeen vapaa-ajalla?  </vt:lpstr>
      <vt:lpstr>Ryhmä Koulupäivän jälkeen 1 Mikä saa luokkakaverisi liikkumaan koulupäivän jälkeen? Mitkä asiat edistävät/tukevat/auttavat/kannustavat luokkakavereitasi liikkumaan koulupäivän jälkeen vapaa-ajalla?</vt:lpstr>
      <vt:lpstr>Ryhmä Koulupäivän jälkeen 2  Mitkä asiat estävät/vaikeuttavat/hankaloittavat liikkumista ja liikuntaa koulupäivän jälkeen vapaa-ajalla? </vt:lpstr>
      <vt:lpstr>Ryhmä Koulupäivän jälkeen 2  Mitkä asiat estävät/vaikeuttavat/hankaloittavat liikkumista ja liikuntaa koulupäivän jälkeen vapaa-ajalla?</vt:lpstr>
      <vt:lpstr>Ryhmä 1 &amp; 2 Koulupäivän aikana Ideoikaa miten ja millä keinoin luokkakavereittesi liikkumista lisätään koulupäivän aikana. Miten liikkumista edistäviä asioita vahvistetaan ja estäviä vähennetään?  </vt:lpstr>
      <vt:lpstr>Ryhmä 3 &amp; 4 koulupäivän jälkeen  Ideoikaa miten ja millä keinoin luokkakavereidesi liikkumista lisätään koulupäivän jälkeen vapaa-ajalla. Miten liikkumista edistäviä asioita vahvistetaan ja estäviä vähennetään? </vt:lpstr>
      <vt:lpstr>Jatkosuunnitelma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Säilä Minna</dc:creator>
  <cp:lastModifiedBy>Salmivaara-Pesonen Tuula</cp:lastModifiedBy>
  <cp:revision>59</cp:revision>
  <cp:lastPrinted>2018-11-26T14:59:43Z</cp:lastPrinted>
  <dcterms:created xsi:type="dcterms:W3CDTF">2018-11-26T07:40:04Z</dcterms:created>
  <dcterms:modified xsi:type="dcterms:W3CDTF">2020-09-10T10:59:30Z</dcterms:modified>
</cp:coreProperties>
</file>