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8369-D840-4A86-A5A9-144B8737054E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F8EE-D4D2-4570-B689-E08E45A68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32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8369-D840-4A86-A5A9-144B8737054E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F8EE-D4D2-4570-B689-E08E45A68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079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8369-D840-4A86-A5A9-144B8737054E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F8EE-D4D2-4570-B689-E08E45A68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87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8369-D840-4A86-A5A9-144B8737054E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F8EE-D4D2-4570-B689-E08E45A68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755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8369-D840-4A86-A5A9-144B8737054E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F8EE-D4D2-4570-B689-E08E45A68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326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8369-D840-4A86-A5A9-144B8737054E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F8EE-D4D2-4570-B689-E08E45A68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608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8369-D840-4A86-A5A9-144B8737054E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F8EE-D4D2-4570-B689-E08E45A68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240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8369-D840-4A86-A5A9-144B8737054E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F8EE-D4D2-4570-B689-E08E45A68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490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8369-D840-4A86-A5A9-144B8737054E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F8EE-D4D2-4570-B689-E08E45A68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20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8369-D840-4A86-A5A9-144B8737054E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F8EE-D4D2-4570-B689-E08E45A68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25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8369-D840-4A86-A5A9-144B8737054E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F8EE-D4D2-4570-B689-E08E45A68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38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8369-D840-4A86-A5A9-144B8737054E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BF8EE-D4D2-4570-B689-E08E45A68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621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Nuoli oikealle 35"/>
          <p:cNvSpPr/>
          <p:nvPr/>
        </p:nvSpPr>
        <p:spPr>
          <a:xfrm>
            <a:off x="740999" y="4965925"/>
            <a:ext cx="6743637" cy="639763"/>
          </a:xfrm>
          <a:prstGeom prst="rightArrow">
            <a:avLst/>
          </a:prstGeom>
          <a:solidFill>
            <a:srgbClr val="E98E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9FE306-1F05-4090-8F24-4DE0B3871BA7}" type="datetime1">
              <a:rPr lang="fi-FI" smtClean="0"/>
              <a:pPr>
                <a:defRPr/>
              </a:pPr>
              <a:t>25.1.2021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Kulttuurin ja vapaa-ajan toimiala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BF780-C6AE-4B86-9EB5-6EC064D503B8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  <p:grpSp>
        <p:nvGrpSpPr>
          <p:cNvPr id="14" name="Ryhmä 9"/>
          <p:cNvGrpSpPr>
            <a:grpSpLocks/>
          </p:cNvGrpSpPr>
          <p:nvPr/>
        </p:nvGrpSpPr>
        <p:grpSpPr bwMode="auto">
          <a:xfrm>
            <a:off x="329969" y="2893526"/>
            <a:ext cx="2471819" cy="1957691"/>
            <a:chOff x="666614" y="3949008"/>
            <a:chExt cx="2371525" cy="2132057"/>
          </a:xfrm>
        </p:grpSpPr>
        <p:sp>
          <p:nvSpPr>
            <p:cNvPr id="15" name="Pyöristetty suorakulmio 14"/>
            <p:cNvSpPr/>
            <p:nvPr/>
          </p:nvSpPr>
          <p:spPr bwMode="auto">
            <a:xfrm>
              <a:off x="666614" y="3949008"/>
              <a:ext cx="2216886" cy="2031421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Tx/>
                <a:buChar char="-"/>
                <a:defRPr/>
              </a:pPr>
              <a:endParaRPr lang="fi-FI" sz="14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Tekstikehys 12"/>
            <p:cNvSpPr txBox="1">
              <a:spLocks noChangeArrowheads="1"/>
            </p:cNvSpPr>
            <p:nvPr/>
          </p:nvSpPr>
          <p:spPr bwMode="auto">
            <a:xfrm>
              <a:off x="866800" y="4214060"/>
              <a:ext cx="2171339" cy="18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>
              <a:spAutoFit/>
            </a:bodyPr>
            <a:lstStyle>
              <a:lvl1pPr>
                <a:spcBef>
                  <a:spcPct val="20000"/>
                </a:spcBef>
                <a:buClr>
                  <a:srgbClr val="F8981D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8981D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8981D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8981D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300" b="1" dirty="0">
                  <a:latin typeface="Calibri" panose="020F0502020204030204" pitchFamily="34" charset="0"/>
                  <a:cs typeface="Calibri" panose="020F0502020204030204" pitchFamily="34" charset="0"/>
                </a:rPr>
                <a:t>1. TAPAAMINEN</a:t>
              </a:r>
            </a:p>
            <a:p>
              <a:r>
                <a:rPr lang="fi-FI" altLang="fi-FI" sz="1300" dirty="0">
                  <a:solidFill>
                    <a:schemeClr val="bg1"/>
                  </a:solidFill>
                  <a:latin typeface="Calibri"/>
                  <a:cs typeface="Calibri"/>
                </a:rPr>
                <a:t> </a:t>
              </a:r>
              <a:r>
                <a:rPr lang="fi-FI" sz="1200" dirty="0">
                  <a:latin typeface="Arial"/>
                  <a:cs typeface="Arial"/>
                </a:rPr>
                <a:t>Lähtötilanteen arviointi (alkukysely)</a:t>
              </a:r>
              <a:endParaRPr lang="en-US" sz="1200" dirty="0"/>
            </a:p>
            <a:p>
              <a:r>
                <a:rPr lang="fi-FI" sz="1200" dirty="0">
                  <a:latin typeface="Arial"/>
                  <a:cs typeface="Arial"/>
                </a:rPr>
                <a:t> Tarpeet ja tavoitteet</a:t>
              </a:r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r>
                <a:rPr lang="fi-FI" sz="1200" dirty="0">
                  <a:solidFill>
                    <a:srgbClr val="FF0000"/>
                  </a:solidFill>
                  <a:latin typeface="Arial"/>
                  <a:cs typeface="Arial"/>
                </a:rPr>
                <a:t> </a:t>
              </a:r>
              <a:r>
                <a:rPr lang="fi-FI" sz="1200" dirty="0" smtClean="0">
                  <a:latin typeface="Arial"/>
                  <a:cs typeface="Arial"/>
                </a:rPr>
                <a:t>Sekä työyhteisö- että </a:t>
              </a:r>
              <a:r>
                <a:rPr lang="fi-FI" sz="1200" dirty="0">
                  <a:latin typeface="Arial"/>
                  <a:cs typeface="Arial"/>
                </a:rPr>
                <a:t>työntekijäkohtainen suunnitelma</a:t>
              </a:r>
              <a:endParaRPr lang="en-US" sz="1200" dirty="0"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Char char="-"/>
              </a:pPr>
              <a:endParaRPr lang="fi-FI" altLang="fi-FI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0" name="Ryhmä 9"/>
          <p:cNvGrpSpPr>
            <a:grpSpLocks/>
          </p:cNvGrpSpPr>
          <p:nvPr/>
        </p:nvGrpSpPr>
        <p:grpSpPr bwMode="auto">
          <a:xfrm>
            <a:off x="3130469" y="2893527"/>
            <a:ext cx="2345445" cy="1894756"/>
            <a:chOff x="676721" y="3077567"/>
            <a:chExt cx="1873348" cy="1431553"/>
          </a:xfrm>
        </p:grpSpPr>
        <p:sp>
          <p:nvSpPr>
            <p:cNvPr id="21" name="Pyöristetty suorakulmio 20"/>
            <p:cNvSpPr/>
            <p:nvPr/>
          </p:nvSpPr>
          <p:spPr bwMode="auto">
            <a:xfrm>
              <a:off x="676721" y="3077567"/>
              <a:ext cx="1873348" cy="143155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Tx/>
                <a:buChar char="-"/>
                <a:defRPr/>
              </a:pPr>
              <a:endParaRPr lang="fi-FI" sz="14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Tekstikehys 12"/>
            <p:cNvSpPr txBox="1">
              <a:spLocks noChangeArrowheads="1"/>
            </p:cNvSpPr>
            <p:nvPr/>
          </p:nvSpPr>
          <p:spPr bwMode="auto">
            <a:xfrm>
              <a:off x="745679" y="3202528"/>
              <a:ext cx="1735430" cy="908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F8981D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8981D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8981D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8981D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300" b="1" dirty="0">
                  <a:latin typeface="Calibri" panose="020F0502020204030204" pitchFamily="34" charset="0"/>
                  <a:cs typeface="Calibri" panose="020F0502020204030204" pitchFamily="34" charset="0"/>
                </a:rPr>
                <a:t>2. TAPAAMINEN</a:t>
              </a:r>
            </a:p>
            <a:p>
              <a:pPr lvl="0"/>
              <a:r>
                <a:rPr lang="fi-FI" altLang="fi-FI" sz="13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i-FI" sz="1200" dirty="0"/>
                <a:t>Alkuvaiheen onnistumiset</a:t>
              </a:r>
              <a:endParaRPr lang="en-US" sz="1200" dirty="0"/>
            </a:p>
            <a:p>
              <a:pPr lvl="0"/>
              <a:r>
                <a:rPr lang="fi-FI" sz="1200" dirty="0"/>
                <a:t> Kompastuskivet ja niiden ratkaiseminen</a:t>
              </a:r>
              <a:endParaRPr lang="en-US" sz="1200" dirty="0"/>
            </a:p>
            <a:p>
              <a:pPr lvl="0"/>
              <a:r>
                <a:rPr lang="fi-FI" sz="1200" dirty="0"/>
                <a:t> Suunnitelman tarkistaminen, arviointi ja päivittäminen</a:t>
              </a:r>
            </a:p>
          </p:txBody>
        </p:sp>
      </p:grpSp>
      <p:grpSp>
        <p:nvGrpSpPr>
          <p:cNvPr id="23" name="Ryhmä 9"/>
          <p:cNvGrpSpPr>
            <a:grpSpLocks/>
          </p:cNvGrpSpPr>
          <p:nvPr/>
        </p:nvGrpSpPr>
        <p:grpSpPr bwMode="auto">
          <a:xfrm>
            <a:off x="5965774" y="2892825"/>
            <a:ext cx="2303155" cy="1921542"/>
            <a:chOff x="676721" y="3077567"/>
            <a:chExt cx="1873348" cy="1474173"/>
          </a:xfrm>
        </p:grpSpPr>
        <p:sp>
          <p:nvSpPr>
            <p:cNvPr id="24" name="Pyöristetty suorakulmio 23"/>
            <p:cNvSpPr/>
            <p:nvPr/>
          </p:nvSpPr>
          <p:spPr bwMode="auto">
            <a:xfrm>
              <a:off x="676721" y="3077567"/>
              <a:ext cx="1873348" cy="143155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Tx/>
                <a:buChar char="-"/>
                <a:defRPr/>
              </a:pPr>
              <a:endParaRPr lang="fi-FI" sz="14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Tekstikehys 12"/>
            <p:cNvSpPr txBox="1">
              <a:spLocks noChangeArrowheads="1"/>
            </p:cNvSpPr>
            <p:nvPr/>
          </p:nvSpPr>
          <p:spPr bwMode="auto">
            <a:xfrm>
              <a:off x="771178" y="3208213"/>
              <a:ext cx="1684432" cy="134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>
              <a:spAutoFit/>
            </a:bodyPr>
            <a:lstStyle>
              <a:lvl1pPr>
                <a:spcBef>
                  <a:spcPct val="20000"/>
                </a:spcBef>
                <a:buClr>
                  <a:srgbClr val="F8981D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8981D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8981D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8981D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981D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300" b="1" dirty="0">
                  <a:latin typeface="Calibri" panose="020F0502020204030204" pitchFamily="34" charset="0"/>
                  <a:cs typeface="Calibri" panose="020F0502020204030204" pitchFamily="34" charset="0"/>
                </a:rPr>
                <a:t>3. TAPAAMINEN</a:t>
              </a:r>
            </a:p>
            <a:p>
              <a:pPr lvl="0"/>
              <a:r>
                <a:rPr lang="fi-FI" altLang="fi-FI" sz="13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i-FI" sz="1200" dirty="0"/>
                <a:t>Arviointi ja prosessin purku</a:t>
              </a:r>
              <a:endParaRPr lang="en-US" sz="1200" dirty="0"/>
            </a:p>
            <a:p>
              <a:r>
                <a:rPr lang="fi-FI" sz="1200" dirty="0">
                  <a:latin typeface="Arial"/>
                  <a:cs typeface="Arial"/>
                </a:rPr>
                <a:t> </a:t>
              </a:r>
              <a:r>
                <a:rPr lang="fi-FI" sz="1200" dirty="0">
                  <a:solidFill>
                    <a:srgbClr val="000000"/>
                  </a:solidFill>
                  <a:latin typeface="Arial"/>
                  <a:cs typeface="Arial"/>
                </a:rPr>
                <a:t> </a:t>
              </a:r>
              <a:r>
                <a:rPr lang="fi-FI" sz="1200" dirty="0" smtClean="0">
                  <a:solidFill>
                    <a:srgbClr val="000000"/>
                  </a:solidFill>
                  <a:latin typeface="Arial"/>
                  <a:cs typeface="Arial"/>
                </a:rPr>
                <a:t>Alku- ja loppukyselyn vertaus</a:t>
              </a:r>
              <a:endParaRPr lang="fi-FI" sz="1200" dirty="0">
                <a:solidFill>
                  <a:srgbClr val="FF0000"/>
                </a:solidFill>
                <a:latin typeface="Arial"/>
                <a:cs typeface="Arial"/>
              </a:endParaRPr>
            </a:p>
            <a:p>
              <a:pPr lvl="0"/>
              <a:r>
                <a:rPr lang="fi-FI" sz="1200" dirty="0"/>
                <a:t> Jatkosuunnitelma – miten tästä eteenpäin?</a:t>
              </a:r>
            </a:p>
            <a:p>
              <a:pPr lvl="0">
                <a:buNone/>
              </a:pPr>
              <a:endParaRPr lang="fi-FI" altLang="fi-FI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1" name="Ellipsi 30"/>
          <p:cNvSpPr/>
          <p:nvPr/>
        </p:nvSpPr>
        <p:spPr>
          <a:xfrm>
            <a:off x="544018" y="572304"/>
            <a:ext cx="2257770" cy="12653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1400" dirty="0"/>
              <a:t>Työterveys-</a:t>
            </a:r>
          </a:p>
          <a:p>
            <a:pPr algn="ctr"/>
            <a:r>
              <a:rPr lang="fi-FI" sz="1400" dirty="0"/>
              <a:t>huolto/</a:t>
            </a:r>
          </a:p>
          <a:p>
            <a:pPr algn="ctr"/>
            <a:r>
              <a:rPr lang="fi-FI" sz="1400" dirty="0"/>
              <a:t>työyhteisön tarve</a:t>
            </a:r>
            <a:endParaRPr lang="fi-FI" sz="1400" dirty="0">
              <a:cs typeface="Arial"/>
            </a:endParaRPr>
          </a:p>
        </p:txBody>
      </p:sp>
      <p:sp>
        <p:nvSpPr>
          <p:cNvPr id="33" name="Alanuoli 32"/>
          <p:cNvSpPr/>
          <p:nvPr/>
        </p:nvSpPr>
        <p:spPr>
          <a:xfrm>
            <a:off x="1445905" y="1871586"/>
            <a:ext cx="480209" cy="935097"/>
          </a:xfrm>
          <a:prstGeom prst="downArrow">
            <a:avLst>
              <a:gd name="adj1" fmla="val 292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5" name="Tekstiruutu 3"/>
          <p:cNvSpPr txBox="1">
            <a:spLocks noChangeArrowheads="1"/>
          </p:cNvSpPr>
          <p:nvPr/>
        </p:nvSpPr>
        <p:spPr bwMode="auto">
          <a:xfrm>
            <a:off x="1289597" y="5135658"/>
            <a:ext cx="602719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i-FI" altLang="fi-FI" sz="1300" kern="0" dirty="0">
                <a:solidFill>
                  <a:prstClr val="black"/>
                </a:solidFill>
              </a:rPr>
              <a:t>Liikuntakoutsi lähettää työyhteisölle tsemppivideon tapaamisten välissä.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461000" y="76739"/>
            <a:ext cx="5339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/>
              <a:t>RYHMÄKOUTSAUKSEN </a:t>
            </a:r>
            <a:r>
              <a:rPr lang="fi-FI" sz="2400" b="1" dirty="0"/>
              <a:t>PROSESSIKAAVIO</a:t>
            </a:r>
            <a:endParaRPr lang="fi-FI" sz="2000" b="1" dirty="0"/>
          </a:p>
        </p:txBody>
      </p:sp>
      <p:sp>
        <p:nvSpPr>
          <p:cNvPr id="29" name="Kaarinuoli alas 28"/>
          <p:cNvSpPr/>
          <p:nvPr/>
        </p:nvSpPr>
        <p:spPr>
          <a:xfrm>
            <a:off x="2560003" y="2205848"/>
            <a:ext cx="687837" cy="5136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2640609" y="2718152"/>
            <a:ext cx="73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i-FI" altLang="fi-FI" sz="1400" b="1" dirty="0">
                <a:latin typeface="Calibri" panose="020F0502020204030204" pitchFamily="34" charset="0"/>
                <a:cs typeface="Calibri" panose="020F0502020204030204" pitchFamily="34" charset="0"/>
              </a:rPr>
              <a:t>3 KK 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5521671" y="2806683"/>
            <a:ext cx="617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altLang="fi-FI" sz="1400" b="1" dirty="0">
                <a:latin typeface="Calibri" panose="020F0502020204030204" pitchFamily="34" charset="0"/>
                <a:cs typeface="Calibri" panose="020F0502020204030204" pitchFamily="34" charset="0"/>
              </a:rPr>
              <a:t>3 KK </a:t>
            </a:r>
          </a:p>
          <a:p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208309" y="1991002"/>
            <a:ext cx="1160207" cy="68057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 flipH="1">
            <a:off x="232704" y="2100458"/>
            <a:ext cx="1253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solidFill>
                  <a:srgbClr val="FF0000"/>
                </a:solidFill>
              </a:rPr>
              <a:t>Alkukysely koko ryhmälle</a:t>
            </a: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671" y="2273606"/>
            <a:ext cx="707197" cy="530398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8699" y="2273606"/>
            <a:ext cx="1380294" cy="533837"/>
          </a:xfrm>
          <a:prstGeom prst="rect">
            <a:avLst/>
          </a:prstGeom>
        </p:spPr>
      </p:pic>
      <p:sp>
        <p:nvSpPr>
          <p:cNvPr id="12" name="Tekstiruutu 11"/>
          <p:cNvSpPr txBox="1"/>
          <p:nvPr/>
        </p:nvSpPr>
        <p:spPr>
          <a:xfrm>
            <a:off x="8758789" y="2804004"/>
            <a:ext cx="737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Calibri" panose="020F0502020204030204" pitchFamily="34" charset="0"/>
                <a:cs typeface="Calibri" panose="020F0502020204030204" pitchFamily="34" charset="0"/>
              </a:rPr>
              <a:t>6 KK</a:t>
            </a:r>
          </a:p>
        </p:txBody>
      </p:sp>
      <p:sp>
        <p:nvSpPr>
          <p:cNvPr id="17" name="Pyöristetty suorakulmio 16"/>
          <p:cNvSpPr/>
          <p:nvPr/>
        </p:nvSpPr>
        <p:spPr>
          <a:xfrm>
            <a:off x="9563224" y="2892825"/>
            <a:ext cx="2382991" cy="18659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10154700" y="3594683"/>
            <a:ext cx="18028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 dirty="0">
                <a:latin typeface="Calibri" panose="020F0502020204030204" pitchFamily="34" charset="0"/>
                <a:cs typeface="Calibri" panose="020F0502020204030204" pitchFamily="34" charset="0"/>
              </a:rPr>
              <a:t>SPARRAUSILTA</a:t>
            </a:r>
          </a:p>
          <a:p>
            <a:endParaRPr lang="fi-FI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Suorakulmio 29"/>
          <p:cNvSpPr/>
          <p:nvPr/>
        </p:nvSpPr>
        <p:spPr>
          <a:xfrm>
            <a:off x="6455982" y="2034604"/>
            <a:ext cx="1160207" cy="68057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6507431" y="2136564"/>
            <a:ext cx="120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Loppukysely koko ryhmälle</a:t>
            </a:r>
            <a:endParaRPr lang="fi-FI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9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Laajakuva</PresentationFormat>
  <Paragraphs>26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Rautiainen Eeva-Liisa</dc:creator>
  <cp:lastModifiedBy>Rautiainen Eeva-Liisa</cp:lastModifiedBy>
  <cp:revision>1</cp:revision>
  <dcterms:created xsi:type="dcterms:W3CDTF">2021-01-25T09:30:40Z</dcterms:created>
  <dcterms:modified xsi:type="dcterms:W3CDTF">2021-01-25T09:31:18Z</dcterms:modified>
</cp:coreProperties>
</file>