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0" r:id="rId2"/>
    <p:sldMasterId id="2147483730" r:id="rId3"/>
    <p:sldMasterId id="2147483750" r:id="rId4"/>
    <p:sldMasterId id="2147483770" r:id="rId5"/>
  </p:sldMasterIdLst>
  <p:notesMasterIdLst>
    <p:notesMasterId r:id="rId18"/>
  </p:notesMasterIdLst>
  <p:sldIdLst>
    <p:sldId id="263" r:id="rId6"/>
    <p:sldId id="295" r:id="rId7"/>
    <p:sldId id="298" r:id="rId8"/>
    <p:sldId id="296" r:id="rId9"/>
    <p:sldId id="267" r:id="rId10"/>
    <p:sldId id="283" r:id="rId11"/>
    <p:sldId id="290" r:id="rId12"/>
    <p:sldId id="289" r:id="rId13"/>
    <p:sldId id="268" r:id="rId14"/>
    <p:sldId id="287" r:id="rId15"/>
    <p:sldId id="288" r:id="rId16"/>
    <p:sldId id="302" r:id="rId17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6CC3-441B-455D-88D1-F65415D45754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6228A-305A-4E45-BFE2-7F96A15FDE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4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9B2E5-BC3C-469A-BBDD-C512D0BB203B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846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45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110925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59860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99409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9494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043744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671965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865819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85095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987639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934165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20456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4482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40269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0403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353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710994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59290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217357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38638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136456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102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48615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8599658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4065046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074146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0952319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8298665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315588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7463950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2766023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3658683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62731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934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87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816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798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11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6825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8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702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399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062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1710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9612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457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837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071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0374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58508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615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0185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59643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714790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7297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811111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27752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481721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661530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0B04-3D42-441C-A42F-ADC4CDEE21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47917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F9149D-10A1-4E46-9AC1-D14CB0B36E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3414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A7EF-A6EE-4C67-AB05-94E76071D24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119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500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6D168-B4A6-4CDF-BB92-2F927E25CD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06022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83D5-AC4C-40CD-8B2C-880B701E46F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8561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859C-40AA-4E0F-891D-380A0F78E37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6597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C977-80AC-4B61-9D22-81B7DE03CF8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01249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EF06-98C6-4892-9145-E209BE647B7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57450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CD3F-F9F9-4C6E-A1DD-38B7D23B6F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51339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963790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828306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782548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384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77448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047570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609386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807024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02518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8511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82531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5945-3973-4370-BC41-FEB60D23E9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2856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F5628D-78A8-4B37-9EF1-0045A170D9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9479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8F56-680E-4887-87A9-D5C033ED31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76684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983F37-7669-49AB-8AB2-F55DDA2B7B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0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7200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DB2D-59C1-4D1E-ABE9-08FB66D8E13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98783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6815A-1A13-4491-8288-98C9281ED50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267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D4A1-24F7-4821-82BD-70FB033D923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66152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2E5C-82F9-4232-AFFB-29A16C88E70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93576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B48E-B8EB-42CA-BD4C-865A5426ABB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8164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888030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96842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24323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601489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9456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0101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310474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870822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006776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624710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140627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8E16-213C-4740-A3B1-900BD38C43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10895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D1229A-9B3D-45F1-B5E5-2E8332F123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9335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6C4E-EE0C-4EE5-87A2-35430863BAB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84323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949785-2CA9-476C-A985-1B136A442E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65016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2115-2833-4D9B-A53D-946A02C051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108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07281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ADE0-CCEF-46A7-ABD8-5A0BBB8AE2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18738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22AE-3DA3-40B2-8803-78BC49B7C8E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03219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F6A9-6C0F-4350-A0DD-7A147BEC46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957243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6D16-6E45-4A50-88A4-2D70F4B225F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94626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428802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5384390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375842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68934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50772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6458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2829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8466299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69920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677452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2117915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07320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61249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95486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89457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44454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58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slideLayout" Target="../slideLayouts/slideLayout106.xml"/><Relationship Id="rId18" Type="http://schemas.openxmlformats.org/officeDocument/2006/relationships/slideLayout" Target="../slideLayouts/slideLayout111.xml"/><Relationship Id="rId26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114.xml"/><Relationship Id="rId34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00.xml"/><Relationship Id="rId12" Type="http://schemas.openxmlformats.org/officeDocument/2006/relationships/slideLayout" Target="../slideLayouts/slideLayout105.xml"/><Relationship Id="rId17" Type="http://schemas.openxmlformats.org/officeDocument/2006/relationships/slideLayout" Target="../slideLayouts/slideLayout110.xml"/><Relationship Id="rId25" Type="http://schemas.openxmlformats.org/officeDocument/2006/relationships/slideLayout" Target="../slideLayouts/slideLayout118.xml"/><Relationship Id="rId33" Type="http://schemas.openxmlformats.org/officeDocument/2006/relationships/slideLayout" Target="../slideLayouts/slideLayout126.xml"/><Relationship Id="rId2" Type="http://schemas.openxmlformats.org/officeDocument/2006/relationships/slideLayout" Target="../slideLayouts/slideLayout95.xml"/><Relationship Id="rId16" Type="http://schemas.openxmlformats.org/officeDocument/2006/relationships/slideLayout" Target="../slideLayouts/slideLayout109.xml"/><Relationship Id="rId20" Type="http://schemas.openxmlformats.org/officeDocument/2006/relationships/slideLayout" Target="../slideLayouts/slideLayout113.xml"/><Relationship Id="rId29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24" Type="http://schemas.openxmlformats.org/officeDocument/2006/relationships/slideLayout" Target="../slideLayouts/slideLayout117.xml"/><Relationship Id="rId32" Type="http://schemas.openxmlformats.org/officeDocument/2006/relationships/slideLayout" Target="../slideLayouts/slideLayout125.xml"/><Relationship Id="rId37" Type="http://schemas.openxmlformats.org/officeDocument/2006/relationships/theme" Target="../theme/theme5.xml"/><Relationship Id="rId5" Type="http://schemas.openxmlformats.org/officeDocument/2006/relationships/slideLayout" Target="../slideLayouts/slideLayout98.xml"/><Relationship Id="rId15" Type="http://schemas.openxmlformats.org/officeDocument/2006/relationships/slideLayout" Target="../slideLayouts/slideLayout108.xml"/><Relationship Id="rId23" Type="http://schemas.openxmlformats.org/officeDocument/2006/relationships/slideLayout" Target="../slideLayouts/slideLayout116.xml"/><Relationship Id="rId28" Type="http://schemas.openxmlformats.org/officeDocument/2006/relationships/slideLayout" Target="../slideLayouts/slideLayout121.xml"/><Relationship Id="rId36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03.xml"/><Relationship Id="rId19" Type="http://schemas.openxmlformats.org/officeDocument/2006/relationships/slideLayout" Target="../slideLayouts/slideLayout112.xml"/><Relationship Id="rId31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slideLayout" Target="../slideLayouts/slideLayout107.xml"/><Relationship Id="rId22" Type="http://schemas.openxmlformats.org/officeDocument/2006/relationships/slideLayout" Target="../slideLayouts/slideLayout115.xml"/><Relationship Id="rId27" Type="http://schemas.openxmlformats.org/officeDocument/2006/relationships/slideLayout" Target="../slideLayouts/slideLayout120.xml"/><Relationship Id="rId30" Type="http://schemas.openxmlformats.org/officeDocument/2006/relationships/slideLayout" Target="../slideLayouts/slideLayout123.xml"/><Relationship Id="rId35" Type="http://schemas.openxmlformats.org/officeDocument/2006/relationships/slideLayout" Target="../slideLayouts/slideLayout1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EBA0F2D8-C752-4890-AAC8-DCCFDC95E15B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5158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4B6AB836-89B8-4782-9DE2-5DA74AB6F8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648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CDA2531E-A569-4D11-9F57-58BF224E64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347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14.2.2018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Jouko Ranta, laatuasiantuntija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C3927088-0CDF-46CD-8962-1E078E2EA0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34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  <p:sldLayoutId id="2147483769" r:id="rId19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5A046C77-8A9E-40C8-A89A-16ABF7D183EF}" type="slidenum">
              <a:rPr lang="fi-FI"/>
              <a:pPr/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120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  <p:sldLayoutId id="2147483791" r:id="rId21"/>
    <p:sldLayoutId id="2147483792" r:id="rId22"/>
    <p:sldLayoutId id="2147483793" r:id="rId23"/>
    <p:sldLayoutId id="2147483794" r:id="rId24"/>
    <p:sldLayoutId id="2147483795" r:id="rId25"/>
    <p:sldLayoutId id="2147483796" r:id="rId26"/>
    <p:sldLayoutId id="2147483797" r:id="rId27"/>
    <p:sldLayoutId id="2147483798" r:id="rId28"/>
    <p:sldLayoutId id="2147483799" r:id="rId29"/>
    <p:sldLayoutId id="2147483800" r:id="rId30"/>
    <p:sldLayoutId id="2147483801" r:id="rId31"/>
    <p:sldLayoutId id="2147483802" r:id="rId32"/>
    <p:sldLayoutId id="2147483803" r:id="rId33"/>
    <p:sldLayoutId id="2147483804" r:id="rId34"/>
    <p:sldLayoutId id="2147483805" r:id="rId35"/>
    <p:sldLayoutId id="2147483806" r:id="rId36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 smtClean="0"/>
              <a:t>Liikkumisen lisääminen koululaisten arkeen</a:t>
            </a:r>
            <a:endParaRPr lang="en-US" sz="6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75298" y="3869027"/>
            <a:ext cx="10709478" cy="972000"/>
          </a:xfrm>
        </p:spPr>
        <p:txBody>
          <a:bodyPr/>
          <a:lstStyle/>
          <a:p>
            <a:r>
              <a:rPr lang="fi-FI" dirty="0" smtClean="0"/>
              <a:t>Työpaja </a:t>
            </a:r>
            <a:r>
              <a:rPr lang="fi-FI" dirty="0" smtClean="0"/>
              <a:t>4.12.2018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81991" y="512124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Tuula Salmivaara-Pesonen</a:t>
            </a:r>
          </a:p>
          <a:p>
            <a:r>
              <a:rPr lang="fi-FI" sz="1600" dirty="0">
                <a:solidFill>
                  <a:schemeClr val="bg1"/>
                </a:solidFill>
              </a:rPr>
              <a:t>kouluterveydenhuollon päällikkö</a:t>
            </a:r>
          </a:p>
        </p:txBody>
      </p:sp>
    </p:spTree>
    <p:extLst>
      <p:ext uri="{BB962C8B-B14F-4D97-AF65-F5344CB8AC3E}">
        <p14:creationId xmlns:p14="http://schemas.microsoft.com/office/powerpoint/2010/main" val="241502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0629"/>
            <a:ext cx="11234738" cy="1064759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</a:t>
            </a:r>
            <a:r>
              <a:rPr lang="fi-FI" sz="2400" dirty="0" smtClean="0">
                <a:solidFill>
                  <a:schemeClr val="accent1"/>
                </a:solidFill>
              </a:rPr>
              <a:t>jälkeen</a:t>
            </a:r>
            <a:br>
              <a:rPr lang="fi-FI" sz="24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Mikä </a:t>
            </a:r>
            <a:r>
              <a:rPr lang="fi-FI" sz="2000" i="1" dirty="0">
                <a:solidFill>
                  <a:schemeClr val="accent1"/>
                </a:solidFill>
              </a:rPr>
              <a:t>saa luokkakaverisi liikkumaan koulupäivän jälkeen?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liikkumaan koulupäivän jälkeen vapaa-ajalla? </a:t>
            </a:r>
            <a:r>
              <a:rPr lang="fi-FI" sz="2000" i="1" dirty="0"/>
              <a:t/>
            </a:r>
            <a:br>
              <a:rPr lang="fi-FI" sz="2000" i="1" dirty="0"/>
            </a:b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33500"/>
            <a:ext cx="11234738" cy="4843463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LIIKUNTAHARRASTUKSET</a:t>
            </a:r>
          </a:p>
          <a:p>
            <a:r>
              <a:rPr lang="fi-FI" sz="1800" dirty="0" smtClean="0"/>
              <a:t>Tanssitunti koulun jälkeen</a:t>
            </a:r>
          </a:p>
          <a:p>
            <a:r>
              <a:rPr lang="fi-FI" sz="1800" dirty="0" smtClean="0"/>
              <a:t>Voidaan mennä koulun jälkeen vaikka salille, pelaa futis</a:t>
            </a:r>
          </a:p>
          <a:p>
            <a:r>
              <a:rPr lang="fi-FI" sz="1800" dirty="0" smtClean="0"/>
              <a:t>Koris</a:t>
            </a:r>
          </a:p>
          <a:p>
            <a:r>
              <a:rPr lang="fi-FI" sz="1800" dirty="0" smtClean="0"/>
              <a:t>Treenit</a:t>
            </a:r>
          </a:p>
          <a:p>
            <a:r>
              <a:rPr lang="fi-FI" sz="1800" dirty="0" smtClean="0"/>
              <a:t>Jos tykkää harrastuksesta, se innostaa helpommin lähteä</a:t>
            </a:r>
          </a:p>
          <a:p>
            <a:r>
              <a:rPr lang="fi-FI" sz="1800" dirty="0" smtClean="0"/>
              <a:t>Tanssitunti koulun jälkeen peilisalissa, ala-aste klo 3-4 ja yläaste 4-5</a:t>
            </a:r>
          </a:p>
          <a:p>
            <a:r>
              <a:rPr lang="fi-FI" sz="1800" dirty="0" smtClean="0"/>
              <a:t>Koulun jälkeen vapaa liikuntatunti </a:t>
            </a:r>
            <a:r>
              <a:rPr lang="fi-FI" sz="1800" dirty="0" err="1" smtClean="0"/>
              <a:t>yläasteelaisille</a:t>
            </a:r>
            <a:r>
              <a:rPr lang="fi-FI" sz="1800" dirty="0" smtClean="0"/>
              <a:t> oma päivä ja ala-</a:t>
            </a:r>
            <a:r>
              <a:rPr lang="fi-FI" sz="1800" dirty="0" err="1" smtClean="0"/>
              <a:t>asteelaisilla</a:t>
            </a:r>
            <a:r>
              <a:rPr lang="fi-FI" sz="1800" dirty="0" smtClean="0"/>
              <a:t> oma päivä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smtClean="0"/>
              <a:t>KAVERIT</a:t>
            </a:r>
          </a:p>
          <a:p>
            <a:r>
              <a:rPr lang="fi-FI" sz="1800" dirty="0" smtClean="0"/>
              <a:t>Voidaan mennä kaverille koulun jälkeen</a:t>
            </a:r>
          </a:p>
          <a:p>
            <a:r>
              <a:rPr lang="fi-FI" sz="1800" dirty="0" smtClean="0"/>
              <a:t>Kavereiden kanssa liikkuminen</a:t>
            </a:r>
          </a:p>
          <a:p>
            <a:r>
              <a:rPr lang="fi-FI" sz="1800" dirty="0" smtClean="0"/>
              <a:t>Mennään pelaa hippaa/ </a:t>
            </a:r>
            <a:r>
              <a:rPr lang="fi-FI" sz="1800" dirty="0" err="1" smtClean="0"/>
              <a:t>kirkkistä</a:t>
            </a:r>
            <a:r>
              <a:rPr lang="fi-FI" sz="1800" dirty="0" smtClean="0"/>
              <a:t> tai tehdä frendien kanssa kisoja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smtClean="0"/>
              <a:t>TIETOKONEPELIT</a:t>
            </a:r>
          </a:p>
          <a:p>
            <a:r>
              <a:rPr lang="fi-FI" sz="1800" dirty="0" err="1" smtClean="0"/>
              <a:t>Pleikka</a:t>
            </a:r>
            <a:r>
              <a:rPr lang="fi-FI" sz="1800" dirty="0" smtClean="0"/>
              <a:t>, </a:t>
            </a:r>
            <a:r>
              <a:rPr lang="fi-FI" sz="1800" dirty="0" err="1" smtClean="0"/>
              <a:t>fortnite</a:t>
            </a:r>
            <a:endParaRPr lang="fi-FI" sz="1800" dirty="0"/>
          </a:p>
          <a:p>
            <a:pPr marL="0" indent="0">
              <a:buNone/>
            </a:pPr>
            <a:endParaRPr lang="fi-FI" sz="1800" dirty="0" smtClean="0"/>
          </a:p>
          <a:p>
            <a:r>
              <a:rPr lang="fi-FI" sz="1800" dirty="0" smtClean="0"/>
              <a:t>Koululiikunta</a:t>
            </a:r>
          </a:p>
          <a:p>
            <a:pPr marL="0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997018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787400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</a:t>
            </a:r>
            <a:r>
              <a:rPr lang="fi-FI" sz="2400">
                <a:solidFill>
                  <a:schemeClr val="accent1"/>
                </a:solidFill>
              </a:rPr>
              <a:t>Koulupäivän </a:t>
            </a:r>
            <a:r>
              <a:rPr lang="fi-FI" sz="2400" smtClean="0">
                <a:solidFill>
                  <a:schemeClr val="accent1"/>
                </a:solidFill>
              </a:rPr>
              <a:t>jälkeen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Mitkä </a:t>
            </a:r>
            <a:r>
              <a:rPr lang="fi-FI" sz="2000" i="1" dirty="0">
                <a:solidFill>
                  <a:schemeClr val="accent1"/>
                </a:solidFill>
              </a:rPr>
              <a:t>asiat estävät/vaikeuttavat/hankaloittavat liikkumista ja liikuntaa koulupäivän jälkeen vapaa-ajalla?</a:t>
            </a:r>
            <a:r>
              <a:rPr lang="fi-FI" sz="2000" i="1" dirty="0"/>
              <a:t/>
            </a:r>
            <a:br>
              <a:rPr lang="fi-FI" sz="2000" i="1" dirty="0"/>
            </a:br>
            <a:endParaRPr lang="fi-FI" sz="2000" dirty="0"/>
          </a:p>
        </p:txBody>
      </p:sp>
      <p:sp>
        <p:nvSpPr>
          <p:cNvPr id="5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243714"/>
            <a:ext cx="5364000" cy="4241795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fi-FI" sz="2000" dirty="0" smtClean="0"/>
              <a:t>Kylmä ilma, säät</a:t>
            </a:r>
          </a:p>
          <a:p>
            <a:pPr marL="457200" indent="-457200">
              <a:buAutoNum type="arabicParenR"/>
            </a:pPr>
            <a:endParaRPr lang="fi-FI" sz="2000" dirty="0" smtClean="0"/>
          </a:p>
          <a:p>
            <a:pPr marL="457200" indent="-457200">
              <a:buAutoNum type="arabicParenR"/>
            </a:pPr>
            <a:r>
              <a:rPr lang="fi-FI" sz="2000" dirty="0" smtClean="0"/>
              <a:t>Väsynyt</a:t>
            </a:r>
          </a:p>
          <a:p>
            <a:pPr marL="457200" indent="-457200">
              <a:buAutoNum type="arabicParenR"/>
            </a:pPr>
            <a:endParaRPr lang="fi-FI" sz="2000" dirty="0" smtClean="0"/>
          </a:p>
          <a:p>
            <a:pPr marL="457200" indent="-457200">
              <a:buAutoNum type="arabicParenR"/>
            </a:pPr>
            <a:r>
              <a:rPr lang="fi-FI" sz="2000" dirty="0" smtClean="0"/>
              <a:t>Kotitehtävät</a:t>
            </a:r>
            <a:endParaRPr lang="fi-FI" sz="2000" dirty="0"/>
          </a:p>
          <a:p>
            <a:pPr marL="457200" indent="-457200">
              <a:buAutoNum type="arabicParenR"/>
            </a:pPr>
            <a:endParaRPr lang="fi-FI" sz="2000" dirty="0" smtClean="0"/>
          </a:p>
          <a:p>
            <a:pPr marL="457200" indent="-457200">
              <a:buAutoNum type="arabicParenR"/>
            </a:pPr>
            <a:r>
              <a:rPr lang="fi-FI" sz="2000" dirty="0" smtClean="0"/>
              <a:t>Ruokavalio</a:t>
            </a:r>
          </a:p>
          <a:p>
            <a:endParaRPr lang="fi-FI" dirty="0"/>
          </a:p>
        </p:txBody>
      </p:sp>
      <p:sp>
        <p:nvSpPr>
          <p:cNvPr id="6" name="Sisällön paikkamerkki 3"/>
          <p:cNvSpPr txBox="1">
            <a:spLocks/>
          </p:cNvSpPr>
          <p:nvPr/>
        </p:nvSpPr>
        <p:spPr>
          <a:xfrm>
            <a:off x="6174000" y="2243713"/>
            <a:ext cx="5364000" cy="4241795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/>
            </a:pPr>
            <a:r>
              <a:rPr lang="fi-FI" sz="2000" dirty="0" smtClean="0"/>
              <a:t>- Lisää vaatetta, säähän sopivat vaatteet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fi-FI" sz="2000" dirty="0" smtClean="0"/>
              <a:t>- Päättää mennä ulos aina kun on hyvä ilma</a:t>
            </a:r>
          </a:p>
          <a:p>
            <a:pPr marL="457200" indent="-457200">
              <a:buFont typeface="+mj-lt"/>
              <a:buAutoNum type="arabicParenR"/>
            </a:pPr>
            <a:r>
              <a:rPr lang="fi-FI" sz="2000" dirty="0" smtClean="0"/>
              <a:t>- Pitäisi mennä nukkumaan silloin, kun väsyttää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fi-FI" sz="2000" dirty="0" smtClean="0"/>
              <a:t>- Viikonloppuna nukkumaan ettei tarvitse herätystä</a:t>
            </a:r>
          </a:p>
          <a:p>
            <a:pPr lvl="1">
              <a:buFontTx/>
              <a:buChar char="-"/>
            </a:pPr>
            <a:r>
              <a:rPr lang="fi-FI" sz="2000" dirty="0" smtClean="0"/>
              <a:t>klo 22 nukkumaan, voi hyödyntää teknologiaa</a:t>
            </a:r>
          </a:p>
          <a:p>
            <a:pPr marL="457200" indent="-457200">
              <a:buFont typeface="+mj-lt"/>
              <a:buAutoNum type="arabicParenR"/>
            </a:pPr>
            <a:r>
              <a:rPr lang="fi-FI" sz="2000" dirty="0" smtClean="0"/>
              <a:t>- Tekee läksyt aamulla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fi-FI" sz="2000" dirty="0" smtClean="0"/>
              <a:t>- Yrittää tehdä välkällä läksyt</a:t>
            </a:r>
          </a:p>
          <a:p>
            <a:endParaRPr lang="en-US" dirty="0"/>
          </a:p>
        </p:txBody>
      </p:sp>
      <p:sp>
        <p:nvSpPr>
          <p:cNvPr id="7" name="Tekstin paikkamerkki 4"/>
          <p:cNvSpPr txBox="1">
            <a:spLocks/>
          </p:cNvSpPr>
          <p:nvPr/>
        </p:nvSpPr>
        <p:spPr>
          <a:xfrm>
            <a:off x="457200" y="1555784"/>
            <a:ext cx="5364163" cy="40920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b="1" dirty="0" smtClean="0"/>
              <a:t>Estävät tekijät</a:t>
            </a:r>
            <a:endParaRPr lang="en-US" b="1" dirty="0"/>
          </a:p>
        </p:txBody>
      </p:sp>
      <p:sp>
        <p:nvSpPr>
          <p:cNvPr id="8" name="Tekstin paikkamerkki 5"/>
          <p:cNvSpPr txBox="1">
            <a:spLocks/>
          </p:cNvSpPr>
          <p:nvPr/>
        </p:nvSpPr>
        <p:spPr>
          <a:xfrm>
            <a:off x="6174000" y="1555784"/>
            <a:ext cx="5364163" cy="40920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b="1" dirty="0" smtClean="0"/>
              <a:t>Ratkaisut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6140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9609" y="237867"/>
            <a:ext cx="11234738" cy="787400"/>
          </a:xfrm>
        </p:spPr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Jatkosuunnitelma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4"/>
            <a:ext cx="10632558" cy="5072063"/>
          </a:xfrm>
        </p:spPr>
        <p:txBody>
          <a:bodyPr/>
          <a:lstStyle/>
          <a:p>
            <a:r>
              <a:rPr lang="fi-FI" sz="2000" dirty="0" smtClean="0">
                <a:solidFill>
                  <a:schemeClr val="accent1"/>
                </a:solidFill>
              </a:rPr>
              <a:t>Koulun terveydenhoitaja </a:t>
            </a:r>
            <a:r>
              <a:rPr lang="fi-FI" sz="2000" dirty="0" smtClean="0">
                <a:solidFill>
                  <a:schemeClr val="accent1"/>
                </a:solidFill>
              </a:rPr>
              <a:t>esittelee </a:t>
            </a:r>
            <a:r>
              <a:rPr lang="fi-FI" sz="2000" dirty="0" smtClean="0">
                <a:solidFill>
                  <a:schemeClr val="accent1"/>
                </a:solidFill>
              </a:rPr>
              <a:t>työpajan </a:t>
            </a:r>
            <a:r>
              <a:rPr lang="fi-FI" sz="2000" dirty="0">
                <a:solidFill>
                  <a:schemeClr val="accent1"/>
                </a:solidFill>
              </a:rPr>
              <a:t>tuotokset </a:t>
            </a:r>
            <a:r>
              <a:rPr lang="fi-FI" sz="2000" dirty="0" smtClean="0">
                <a:solidFill>
                  <a:schemeClr val="accent1"/>
                </a:solidFill>
              </a:rPr>
              <a:t>yhteisöllisen oppilashuollon kokouksessa 1/2019</a:t>
            </a:r>
          </a:p>
          <a:p>
            <a:endParaRPr lang="fi-FI" sz="2000" dirty="0">
              <a:solidFill>
                <a:schemeClr val="accent1"/>
              </a:solidFill>
            </a:endParaRPr>
          </a:p>
          <a:p>
            <a:pPr>
              <a:spcAft>
                <a:spcPts val="0"/>
              </a:spcAft>
            </a:pP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Kouluterveydenhuollon päällikkö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</a:t>
            </a:r>
            <a:r>
              <a:rPr lang="fi-FI" sz="200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ylihoitaja </a:t>
            </a:r>
            <a:r>
              <a:rPr lang="fi-FI" sz="200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esittelevät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asian koulun opettajille 1-2/2019</a:t>
            </a:r>
          </a:p>
          <a:p>
            <a:pPr marL="0" indent="0">
              <a:spcAft>
                <a:spcPts val="0"/>
              </a:spcAft>
              <a:buNone/>
            </a:pPr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Ehdotus: kevään </a:t>
            </a:r>
            <a:r>
              <a:rPr lang="fi-FI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 aikana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koulun ilmiöviikolla, (1-2) päivän aiheena terveys </a:t>
            </a:r>
            <a:r>
              <a:rPr lang="fi-FI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liikunta. Oppilaat osana kouluopetusta tutustuvat/tutkivat aihetta, mahdollisesti mittaavat/seuraavat omaa liikkumista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unta</a:t>
            </a:r>
            <a:r>
              <a:rPr lang="fi-FI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ruokailua (aamupala, kouluruokailu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koulujen ruokaraati/ravintolatoimikunta mukaan  </a:t>
            </a:r>
            <a:r>
              <a:rPr lang="fi-FI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(kouluruokailun edistäminen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Koulun terveydenhoitaja yhteistyössä terveystiedon opettajan kanssa voi kokeilla uudenlaista tapaa toteuttaa terveysneuvontaa yläkoululaisille. Pajoissa mukana olleet yhteistyökumppanit ovat halukkaita osallistumaan ilmiöpäivän toteuttamiseen. </a:t>
            </a:r>
          </a:p>
          <a:p>
            <a:pPr>
              <a:spcAft>
                <a:spcPts val="0"/>
              </a:spcAft>
            </a:pPr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Työpajojen tuotoksia ja ilmiöviikon hyviä kokemuksia voidaan jatkossa hyödyntää muidenkin koulujen toiminnassa/toiminnan suunnittelussa.</a:t>
            </a:r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073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Osallistujat (N</a:t>
            </a:r>
            <a:r>
              <a:rPr lang="fi-FI" sz="4000" dirty="0" smtClean="0"/>
              <a:t>= 34): 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07168" y="1195388"/>
            <a:ext cx="11734801" cy="4979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400" dirty="0" smtClean="0">
                <a:solidFill>
                  <a:schemeClr val="accent1"/>
                </a:solidFill>
              </a:rPr>
              <a:t>7-9 </a:t>
            </a:r>
            <a:r>
              <a:rPr lang="fi-FI" sz="2400" dirty="0">
                <a:solidFill>
                  <a:schemeClr val="accent1"/>
                </a:solidFill>
              </a:rPr>
              <a:t>luokkien oppilaskunnan </a:t>
            </a:r>
            <a:r>
              <a:rPr lang="fi-FI" sz="2400" dirty="0" smtClean="0">
                <a:solidFill>
                  <a:schemeClr val="accent1"/>
                </a:solidFill>
              </a:rPr>
              <a:t>edustajat </a:t>
            </a:r>
            <a:r>
              <a:rPr lang="fi-FI" sz="2400" dirty="0">
                <a:solidFill>
                  <a:schemeClr val="accent1"/>
                </a:solidFill>
              </a:rPr>
              <a:t>(</a:t>
            </a:r>
            <a:r>
              <a:rPr lang="fi-FI" sz="2400" dirty="0" smtClean="0">
                <a:solidFill>
                  <a:schemeClr val="accent1"/>
                </a:solidFill>
              </a:rPr>
              <a:t>n=23)</a:t>
            </a:r>
          </a:p>
          <a:p>
            <a:pPr>
              <a:lnSpc>
                <a:spcPct val="150000"/>
              </a:lnSpc>
            </a:pP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Kasvatuksen ja koulutuksen toimialan edustajia: opettaja</a:t>
            </a:r>
          </a:p>
          <a:p>
            <a:pPr>
              <a:lnSpc>
                <a:spcPct val="150000"/>
              </a:lnSpc>
            </a:pPr>
            <a:r>
              <a:rPr lang="fi-FI" sz="2400" dirty="0" err="1" smtClean="0">
                <a:solidFill>
                  <a:schemeClr val="accent1"/>
                </a:solidFill>
                <a:ea typeface="Times New Roman" panose="02020603050405020304" pitchFamily="18" charset="0"/>
              </a:rPr>
              <a:t>Sosiaali</a:t>
            </a: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- ja terveystoimiala: koulun terveydenhoitaja, kouluterveydenhuollon yli</a:t>
            </a: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hoitaja ja päällikkö</a:t>
            </a: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, terveydenhoitaja-opiskelija; kehittämispalvelujen edustajia</a:t>
            </a:r>
            <a:endParaRPr lang="fi-FI" sz="2400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Kulttuuri ja vapaa-aika: edustajia Nuorisopalvelut ja Liikuntapalvelut</a:t>
            </a:r>
            <a:endParaRPr lang="fi-FI" sz="2400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6D168-B4A6-4CDF-BB92-2F927E25CD0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87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21562"/>
            <a:ext cx="11234738" cy="787400"/>
          </a:xfrm>
        </p:spPr>
        <p:txBody>
          <a:bodyPr/>
          <a:lstStyle/>
          <a:p>
            <a:r>
              <a:rPr lang="fi-FI" sz="4400" dirty="0">
                <a:solidFill>
                  <a:schemeClr val="accent1"/>
                </a:solidFill>
              </a:rPr>
              <a:t>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6572" y="1430240"/>
            <a:ext cx="11234738" cy="4979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400" dirty="0">
                <a:solidFill>
                  <a:schemeClr val="accent1"/>
                </a:solidFill>
              </a:rPr>
              <a:t>Strateginen tavoite v.2019 (yhdessä kaskon kanssa): kehitetään ja kokeillaan yläasteikäisille sopivia menetelmiä hyvän arkirytmin, terveellisten elämäntapojen tueksi digitaalisuus ja osallisuus huomioiden. Mittareina: ISO-BMI (ylipaino) ja koulun hyvinvointiprofiili (lasten ja nuorten psyykkinen hyvinvointi). </a:t>
            </a:r>
          </a:p>
          <a:p>
            <a:pPr>
              <a:lnSpc>
                <a:spcPct val="150000"/>
              </a:lnSpc>
            </a:pPr>
            <a:endParaRPr lang="fi-FI" sz="24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fi-FI" sz="2400" dirty="0">
                <a:solidFill>
                  <a:schemeClr val="accent1"/>
                </a:solidFill>
              </a:rPr>
              <a:t>Tavoitteena on myös oppilaiden osallisuuden vahvistaminen toiminnassa ja toiminnan kehittämisessä.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913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>
                <a:solidFill>
                  <a:schemeClr val="accent1"/>
                </a:solidFill>
              </a:rPr>
              <a:t>Pajan tavoitteet: </a:t>
            </a:r>
            <a:br>
              <a:rPr lang="fi-FI" sz="4000" dirty="0">
                <a:solidFill>
                  <a:schemeClr val="accent1"/>
                </a:solidFill>
              </a:rPr>
            </a:b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36188"/>
            <a:ext cx="11234738" cy="4979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400" dirty="0">
                <a:solidFill>
                  <a:schemeClr val="accent1"/>
                </a:solidFill>
              </a:rPr>
              <a:t>Yhdessä koululaisten ja yhteistyökumppaneiden kanssa ideoidaan miten liikkumista voidaan lisätä yläasteikäisten arkeen; koulupäivän aikana ja koulupäivän jälkeen. Mitä voidaan tehdä hyvän arkirytmin edistämiseksi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>
                <a:solidFill>
                  <a:schemeClr val="accent1"/>
                </a:solidFill>
              </a:rPr>
              <a:t> </a:t>
            </a:r>
            <a:r>
              <a:rPr lang="fi-FI" sz="2400" dirty="0" smtClean="0">
                <a:solidFill>
                  <a:schemeClr val="accent1"/>
                </a:solidFill>
              </a:rPr>
              <a:t> </a:t>
            </a:r>
            <a:r>
              <a:rPr lang="fi-FI" sz="2400" dirty="0">
                <a:solidFill>
                  <a:schemeClr val="accent1"/>
                </a:solidFill>
              </a:rPr>
              <a:t>(unen, ruokailun ja liikunnan merkitys, sosiaaliset suhteet ja ruutuaika)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>
                <a:solidFill>
                  <a:schemeClr val="accent1"/>
                </a:solidFill>
              </a:rPr>
              <a:t>   Mikä estää liikkumista, mikä voisi edistää? </a:t>
            </a:r>
          </a:p>
          <a:p>
            <a:pPr marL="0" indent="0">
              <a:lnSpc>
                <a:spcPct val="150000"/>
              </a:lnSpc>
              <a:buNone/>
            </a:pPr>
            <a:endParaRPr lang="fi-FI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2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40036"/>
            <a:ext cx="11234738" cy="1094241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</a:t>
            </a:r>
            <a:r>
              <a:rPr lang="fi-FI" sz="2400" dirty="0" smtClean="0">
                <a:solidFill>
                  <a:schemeClr val="accent1"/>
                </a:solidFill>
              </a:rPr>
              <a:t>aikana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Mikä </a:t>
            </a:r>
            <a:r>
              <a:rPr lang="fi-FI" sz="2000" i="1" dirty="0">
                <a:solidFill>
                  <a:schemeClr val="accent1"/>
                </a:solidFill>
              </a:rPr>
              <a:t>saa luokkakaverisi liikkumaan koulupäivän aikana? 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liikkumaan koulupäivän aikana?</a:t>
            </a:r>
            <a:r>
              <a:rPr lang="fi-FI" sz="2000" i="1" dirty="0"/>
              <a:t/>
            </a:r>
            <a:br>
              <a:rPr lang="fi-FI" sz="2000" i="1" dirty="0"/>
            </a:b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74236"/>
            <a:ext cx="11234738" cy="4516113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OPPITUNNIT</a:t>
            </a:r>
          </a:p>
          <a:p>
            <a:r>
              <a:rPr lang="fi-FI" sz="1800" dirty="0" smtClean="0"/>
              <a:t>Yhdistää liikunta ja opetus</a:t>
            </a:r>
          </a:p>
          <a:p>
            <a:r>
              <a:rPr lang="fi-FI" sz="1800" dirty="0" smtClean="0"/>
              <a:t>Enemmän käytävällä tunteja, koko luokka käytävälle opiskelemaan</a:t>
            </a:r>
          </a:p>
          <a:p>
            <a:r>
              <a:rPr lang="fi-FI" sz="1800" dirty="0"/>
              <a:t>Oppitunnit jossain muualla kuin luokassa, oppitunnit ulkona, opettaja vie tunnilla </a:t>
            </a:r>
            <a:r>
              <a:rPr lang="fi-FI" sz="1800" dirty="0" smtClean="0"/>
              <a:t>pihalle</a:t>
            </a:r>
          </a:p>
          <a:p>
            <a:r>
              <a:rPr lang="fi-FI" sz="1800" dirty="0" smtClean="0"/>
              <a:t>7-luokkalaisille enemmän valinnaisia</a:t>
            </a:r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b="1" dirty="0" smtClean="0"/>
              <a:t>LIIKUNTATUNNIT</a:t>
            </a:r>
          </a:p>
          <a:p>
            <a:r>
              <a:rPr lang="fi-FI" sz="1800" dirty="0" err="1"/>
              <a:t>Liikkatunteja</a:t>
            </a:r>
            <a:r>
              <a:rPr lang="fi-FI" sz="1800" dirty="0"/>
              <a:t> muualla kuin koulussa</a:t>
            </a:r>
          </a:p>
          <a:p>
            <a:r>
              <a:rPr lang="fi-FI" sz="1800" dirty="0"/>
              <a:t>Enemmän </a:t>
            </a:r>
            <a:r>
              <a:rPr lang="fi-FI" sz="1800" dirty="0" err="1"/>
              <a:t>liikkatunteja</a:t>
            </a:r>
            <a:r>
              <a:rPr lang="fi-FI" sz="1800" dirty="0"/>
              <a:t>, paremmat </a:t>
            </a:r>
            <a:r>
              <a:rPr lang="fi-FI" sz="1800" dirty="0" err="1"/>
              <a:t>liikkatunnit</a:t>
            </a:r>
            <a:endParaRPr lang="fi-FI" sz="1800" dirty="0"/>
          </a:p>
          <a:p>
            <a:r>
              <a:rPr lang="fi-FI" sz="1800" dirty="0" smtClean="0"/>
              <a:t>Perutaan tunnit </a:t>
            </a:r>
            <a:r>
              <a:rPr lang="fi-FI" sz="1800" dirty="0"/>
              <a:t>ja </a:t>
            </a:r>
            <a:r>
              <a:rPr lang="fi-FI" sz="1800" dirty="0" smtClean="0"/>
              <a:t>tehdään </a:t>
            </a:r>
            <a:r>
              <a:rPr lang="fi-FI" sz="1800" dirty="0"/>
              <a:t>niistä </a:t>
            </a:r>
            <a:r>
              <a:rPr lang="fi-FI" sz="1800" dirty="0" err="1"/>
              <a:t>liikkatunti</a:t>
            </a:r>
            <a:r>
              <a:rPr lang="fi-FI" sz="1800" dirty="0"/>
              <a:t>, vähemmän </a:t>
            </a:r>
            <a:r>
              <a:rPr lang="fi-FI" sz="1800" dirty="0" err="1" smtClean="0"/>
              <a:t>äikkää</a:t>
            </a:r>
            <a:endParaRPr lang="fi-FI" sz="1800" dirty="0" smtClean="0"/>
          </a:p>
          <a:p>
            <a:pPr marL="0" indent="0">
              <a:buNone/>
            </a:pPr>
            <a:endParaRPr lang="fi-FI" sz="1800" b="1" dirty="0" smtClean="0"/>
          </a:p>
          <a:p>
            <a:pPr marL="0" indent="0">
              <a:buNone/>
            </a:pPr>
            <a:r>
              <a:rPr lang="fi-FI" sz="1800" b="1" dirty="0" smtClean="0"/>
              <a:t>VÄLITUNNIT</a:t>
            </a:r>
          </a:p>
          <a:p>
            <a:r>
              <a:rPr lang="fi-FI" sz="1800" dirty="0" smtClean="0"/>
              <a:t>Liikunnalliset välkät</a:t>
            </a:r>
          </a:p>
          <a:p>
            <a:r>
              <a:rPr lang="fi-FI" sz="1800" dirty="0" smtClean="0"/>
              <a:t>Välitunnit ulos</a:t>
            </a:r>
          </a:p>
          <a:p>
            <a:r>
              <a:rPr lang="fi-FI" sz="1800" dirty="0" smtClean="0"/>
              <a:t>Koulupäivän aikana käytäville toiminnallisia tehtäviä</a:t>
            </a:r>
          </a:p>
          <a:p>
            <a:r>
              <a:rPr lang="fi-FI" sz="1800" dirty="0" smtClean="0"/>
              <a:t>Lisää retkiä</a:t>
            </a:r>
          </a:p>
          <a:p>
            <a:r>
              <a:rPr lang="fi-FI" sz="1800" dirty="0" smtClean="0"/>
              <a:t>Turnaukset erikseen tytöille ja pojille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8239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7"/>
            <a:ext cx="11234738" cy="1094241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</a:t>
            </a:r>
            <a:r>
              <a:rPr lang="fi-FI" sz="2400" dirty="0" smtClean="0">
                <a:solidFill>
                  <a:schemeClr val="accent1"/>
                </a:solidFill>
              </a:rPr>
              <a:t>aikana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Mikä </a:t>
            </a:r>
            <a:r>
              <a:rPr lang="fi-FI" sz="2000" i="1" dirty="0">
                <a:solidFill>
                  <a:schemeClr val="accent1"/>
                </a:solidFill>
              </a:rPr>
              <a:t>saa luokkakaverisi liikkumaan koulupäivän aikana? 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</a:t>
            </a:r>
            <a:r>
              <a:rPr lang="fi-FI" sz="2000" i="1" dirty="0" smtClean="0">
                <a:solidFill>
                  <a:schemeClr val="accent1"/>
                </a:solidFill>
              </a:rPr>
              <a:t/>
            </a:r>
            <a:br>
              <a:rPr lang="fi-FI" sz="2000" i="1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liikkumaan </a:t>
            </a:r>
            <a:r>
              <a:rPr lang="fi-FI" sz="2000" i="1" dirty="0">
                <a:solidFill>
                  <a:schemeClr val="accent1"/>
                </a:solidFill>
              </a:rPr>
              <a:t>koulupäivän aikana?</a:t>
            </a:r>
            <a:r>
              <a:rPr lang="fi-FI" sz="2000" i="1" dirty="0"/>
              <a:t/>
            </a:r>
            <a:br>
              <a:rPr lang="fi-FI" sz="2000" i="1" dirty="0"/>
            </a:b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40767"/>
            <a:ext cx="11234738" cy="4516113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/>
              <a:t>PELIT</a:t>
            </a:r>
          </a:p>
          <a:p>
            <a:r>
              <a:rPr lang="fi-FI" sz="1800" dirty="0"/>
              <a:t>Saa päättää mitä pelaa</a:t>
            </a:r>
          </a:p>
          <a:p>
            <a:r>
              <a:rPr lang="fi-FI" sz="1800" dirty="0"/>
              <a:t>Enemmän pallopelejä, paremmat pelit, lisää </a:t>
            </a:r>
            <a:r>
              <a:rPr lang="fi-FI" sz="1800" dirty="0" smtClean="0"/>
              <a:t>kännykkäpelejä </a:t>
            </a:r>
            <a:r>
              <a:rPr lang="fi-FI" sz="1800" dirty="0"/>
              <a:t>jotka saa liikkumaan</a:t>
            </a:r>
          </a:p>
          <a:p>
            <a:r>
              <a:rPr lang="fi-FI" sz="1800" dirty="0"/>
              <a:t>Pelataan opetukseen liittyviä pelejä</a:t>
            </a:r>
          </a:p>
          <a:p>
            <a:r>
              <a:rPr lang="fi-FI" sz="1800" dirty="0"/>
              <a:t>Pelataan </a:t>
            </a:r>
            <a:r>
              <a:rPr lang="fi-FI" sz="1800" dirty="0" err="1"/>
              <a:t>Kahoot</a:t>
            </a:r>
            <a:r>
              <a:rPr lang="fi-FI" sz="1800" dirty="0"/>
              <a:t>: jos vastaat oikein </a:t>
            </a:r>
            <a:r>
              <a:rPr lang="fi-FI" sz="1800" dirty="0" err="1"/>
              <a:t>meet</a:t>
            </a:r>
            <a:r>
              <a:rPr lang="fi-FI" sz="1800" dirty="0"/>
              <a:t> yks askel eteenpäin jos vastaat väärin taaksepäin </a:t>
            </a:r>
          </a:p>
          <a:p>
            <a:pPr marL="0" indent="0">
              <a:buNone/>
            </a:pPr>
            <a:endParaRPr lang="fi-FI" sz="1800" b="1" dirty="0" smtClean="0"/>
          </a:p>
          <a:p>
            <a:pPr marL="0" indent="0">
              <a:buNone/>
            </a:pPr>
            <a:r>
              <a:rPr lang="fi-FI" sz="1800" b="1" dirty="0" smtClean="0"/>
              <a:t>VÄLINEET</a:t>
            </a:r>
          </a:p>
          <a:p>
            <a:r>
              <a:rPr lang="fi-FI" sz="1800" dirty="0" smtClean="0"/>
              <a:t>Lisää liikunnallisia välineitä</a:t>
            </a:r>
          </a:p>
          <a:p>
            <a:r>
              <a:rPr lang="fi-FI" sz="1800" dirty="0" smtClean="0"/>
              <a:t>Jumppapallot luokkiin</a:t>
            </a:r>
          </a:p>
          <a:p>
            <a:r>
              <a:rPr lang="fi-FI" sz="1800" dirty="0" smtClean="0"/>
              <a:t>Jotain pyöriviä tuoleja tai säkkituoleja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smtClean="0"/>
              <a:t>RUOKA</a:t>
            </a:r>
          </a:p>
          <a:p>
            <a:r>
              <a:rPr lang="fi-FI" sz="1800" dirty="0" smtClean="0"/>
              <a:t>Parempaa ruokaa</a:t>
            </a:r>
          </a:p>
        </p:txBody>
      </p:sp>
    </p:spTree>
    <p:extLst>
      <p:ext uri="{BB962C8B-B14F-4D97-AF65-F5344CB8AC3E}">
        <p14:creationId xmlns:p14="http://schemas.microsoft.com/office/powerpoint/2010/main" val="221510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457200" y="284163"/>
            <a:ext cx="11234738" cy="787400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</a:t>
            </a:r>
            <a:r>
              <a:rPr lang="fi-FI" sz="2400" dirty="0" smtClean="0">
                <a:solidFill>
                  <a:schemeClr val="accent1"/>
                </a:solidFill>
              </a:rPr>
              <a:t>aikana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Mitkä </a:t>
            </a:r>
            <a:r>
              <a:rPr lang="fi-FI" sz="2000" i="1" dirty="0">
                <a:solidFill>
                  <a:schemeClr val="accent1"/>
                </a:solidFill>
              </a:rPr>
              <a:t>asiat estävät/vaikeuttavat/hankaloittavat luokkakavereitasi liikkumasta koulupäivän aikana? </a:t>
            </a:r>
            <a:r>
              <a:rPr lang="fi-FI" sz="2000" i="1" dirty="0"/>
              <a:t/>
            </a:r>
            <a:br>
              <a:rPr lang="fi-FI" sz="2000" i="1" dirty="0"/>
            </a:br>
            <a:endParaRPr lang="fi-FI" sz="2000" dirty="0"/>
          </a:p>
        </p:txBody>
      </p:sp>
      <p:sp>
        <p:nvSpPr>
          <p:cNvPr id="5" name="Sisällön paikkamerkki 2"/>
          <p:cNvSpPr>
            <a:spLocks noGrp="1"/>
          </p:cNvSpPr>
          <p:nvPr>
            <p:ph sz="half" idx="1"/>
          </p:nvPr>
        </p:nvSpPr>
        <p:spPr>
          <a:xfrm>
            <a:off x="457363" y="1656046"/>
            <a:ext cx="5438612" cy="4774357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RUOKAILU</a:t>
            </a:r>
          </a:p>
          <a:p>
            <a:r>
              <a:rPr lang="fi-FI" sz="1800" dirty="0" smtClean="0"/>
              <a:t>Ei ole syönyt aamupalaa, koska kasin aamu</a:t>
            </a:r>
          </a:p>
          <a:p>
            <a:pPr marL="0" indent="0">
              <a:buNone/>
            </a:pPr>
            <a:r>
              <a:rPr lang="fi-FI" sz="1800" b="1" dirty="0" smtClean="0"/>
              <a:t>UNI</a:t>
            </a:r>
          </a:p>
          <a:p>
            <a:r>
              <a:rPr lang="fi-FI" sz="1800" dirty="0" smtClean="0"/>
              <a:t>Ei ole nukkunut hyvin (valvoo 3-5 am), huonosti nukkuminen eli väsymys</a:t>
            </a:r>
          </a:p>
          <a:p>
            <a:pPr marL="0" indent="0">
              <a:buNone/>
            </a:pPr>
            <a:r>
              <a:rPr lang="fi-FI" sz="1800" b="1" dirty="0" smtClean="0"/>
              <a:t>KAVERIT</a:t>
            </a:r>
            <a:endParaRPr lang="fi-FI" sz="1800" b="1" dirty="0"/>
          </a:p>
          <a:p>
            <a:r>
              <a:rPr lang="fi-FI" sz="1800" dirty="0"/>
              <a:t>Syrjintä, ei oteta mukaan</a:t>
            </a:r>
          </a:p>
          <a:p>
            <a:r>
              <a:rPr lang="fi-FI" sz="1800" dirty="0"/>
              <a:t>Ujo, ei uskalla tehdä </a:t>
            </a:r>
            <a:r>
              <a:rPr lang="fi-FI" sz="1800" dirty="0" err="1"/>
              <a:t>frendei</a:t>
            </a:r>
            <a:endParaRPr lang="fi-FI" sz="1800" dirty="0"/>
          </a:p>
          <a:p>
            <a:r>
              <a:rPr lang="fi-FI" sz="1800" dirty="0"/>
              <a:t>Yksinäisyys (ei ole kavereita)</a:t>
            </a:r>
          </a:p>
          <a:p>
            <a:r>
              <a:rPr lang="fi-FI" sz="1800" dirty="0" smtClean="0"/>
              <a:t>Laiskuus eli </a:t>
            </a:r>
            <a:r>
              <a:rPr lang="fi-FI" sz="1800" dirty="0" err="1" smtClean="0"/>
              <a:t>haluu</a:t>
            </a:r>
            <a:r>
              <a:rPr lang="fi-FI" sz="1800" dirty="0" smtClean="0"/>
              <a:t> </a:t>
            </a:r>
            <a:r>
              <a:rPr lang="fi-FI" sz="1800" dirty="0" err="1" smtClean="0"/>
              <a:t>vaa</a:t>
            </a:r>
            <a:r>
              <a:rPr lang="fi-FI" sz="1800" dirty="0" smtClean="0"/>
              <a:t> </a:t>
            </a:r>
            <a:r>
              <a:rPr lang="fi-FI" sz="1800" dirty="0" err="1" smtClean="0"/>
              <a:t>chillaa</a:t>
            </a:r>
            <a:r>
              <a:rPr lang="fi-FI" sz="1800" dirty="0" smtClean="0"/>
              <a:t> ja istua koska juuri 75 min olevalla tunnilla</a:t>
            </a:r>
          </a:p>
          <a:p>
            <a:pPr marL="0" indent="0">
              <a:buNone/>
            </a:pPr>
            <a:r>
              <a:rPr lang="fi-FI" sz="1800" b="1" dirty="0" smtClean="0"/>
              <a:t>MUUT</a:t>
            </a:r>
          </a:p>
          <a:p>
            <a:pPr lvl="0"/>
            <a:r>
              <a:rPr lang="fi-FI" sz="1800" dirty="0">
                <a:solidFill>
                  <a:prstClr val="black"/>
                </a:solidFill>
              </a:rPr>
              <a:t>Puhelin</a:t>
            </a:r>
          </a:p>
          <a:p>
            <a:pPr lvl="1"/>
            <a:r>
              <a:rPr lang="fi-FI" sz="1800" dirty="0">
                <a:solidFill>
                  <a:prstClr val="black"/>
                </a:solidFill>
              </a:rPr>
              <a:t>Pelit, sosiaalinen media</a:t>
            </a:r>
          </a:p>
          <a:p>
            <a:pPr lvl="1"/>
            <a:r>
              <a:rPr lang="fi-FI" sz="1800" dirty="0" err="1">
                <a:solidFill>
                  <a:prstClr val="black"/>
                </a:solidFill>
              </a:rPr>
              <a:t>Kännykkäaddikti</a:t>
            </a:r>
            <a:r>
              <a:rPr lang="fi-FI" sz="1800" dirty="0">
                <a:solidFill>
                  <a:prstClr val="black"/>
                </a:solidFill>
              </a:rPr>
              <a:t> estää </a:t>
            </a:r>
            <a:r>
              <a:rPr lang="fi-FI" sz="1800" dirty="0" smtClean="0">
                <a:solidFill>
                  <a:prstClr val="black"/>
                </a:solidFill>
              </a:rPr>
              <a:t>liikkumista</a:t>
            </a:r>
          </a:p>
          <a:p>
            <a:r>
              <a:rPr lang="fi-FI" sz="1800" dirty="0"/>
              <a:t>Ei ole tarpeeksi liikuntatapahtumia</a:t>
            </a:r>
          </a:p>
          <a:p>
            <a:r>
              <a:rPr lang="fi-FI" sz="1800" dirty="0"/>
              <a:t>Jos on </a:t>
            </a:r>
            <a:r>
              <a:rPr lang="fi-FI" sz="1800" dirty="0" err="1"/>
              <a:t>kipee</a:t>
            </a:r>
            <a:endParaRPr lang="fi-FI" sz="1800" dirty="0"/>
          </a:p>
          <a:p>
            <a:endParaRPr lang="fi-FI" sz="1900" dirty="0">
              <a:solidFill>
                <a:prstClr val="black"/>
              </a:solidFill>
            </a:endParaRPr>
          </a:p>
          <a:p>
            <a:endParaRPr lang="fi-FI" sz="1800" dirty="0" smtClean="0"/>
          </a:p>
          <a:p>
            <a:endParaRPr lang="fi-FI" sz="1800" dirty="0"/>
          </a:p>
          <a:p>
            <a:endParaRPr lang="fi-FI" sz="2000" dirty="0" smtClean="0"/>
          </a:p>
        </p:txBody>
      </p:sp>
      <p:sp>
        <p:nvSpPr>
          <p:cNvPr id="6" name="Sisällön paikkamerkki 3"/>
          <p:cNvSpPr txBox="1">
            <a:spLocks/>
          </p:cNvSpPr>
          <p:nvPr/>
        </p:nvSpPr>
        <p:spPr>
          <a:xfrm>
            <a:off x="6074569" y="1788368"/>
            <a:ext cx="5364000" cy="4241795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800" b="1" dirty="0" smtClean="0"/>
              <a:t>RUOKAILU</a:t>
            </a:r>
          </a:p>
          <a:p>
            <a:r>
              <a:rPr lang="fi-FI" sz="1800" dirty="0" smtClean="0"/>
              <a:t>Riittävää ruokaa kouluun, lisää aikaa ruokailuun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1800" b="1" dirty="0" smtClean="0"/>
              <a:t>UNI</a:t>
            </a:r>
          </a:p>
          <a:p>
            <a:r>
              <a:rPr lang="fi-FI" sz="1800" dirty="0" smtClean="0"/>
              <a:t>Tekee vaikka läksyt illalla ja yöllä menee vähän aikaisemmin nukkumaan</a:t>
            </a:r>
          </a:p>
          <a:p>
            <a:r>
              <a:rPr lang="fi-FI" sz="1800" dirty="0" smtClean="0"/>
              <a:t>Nukkumana aikasi</a:t>
            </a:r>
          </a:p>
          <a:p>
            <a:r>
              <a:rPr lang="fi-FI" sz="1800" dirty="0" smtClean="0"/>
              <a:t>Liikkuu enemmän päivällä, niin illalla väsyttää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1800" b="1" dirty="0" smtClean="0"/>
              <a:t>KAVERIT</a:t>
            </a:r>
          </a:p>
          <a:p>
            <a:r>
              <a:rPr lang="fi-FI" sz="1800" dirty="0" smtClean="0"/>
              <a:t>Välituntikerhoissa voi saada uusia kavereita</a:t>
            </a:r>
          </a:p>
          <a:p>
            <a:r>
              <a:rPr lang="fi-FI" sz="1800" dirty="0" smtClean="0"/>
              <a:t>Otetaan yksinäistä ihmistä mukaan</a:t>
            </a:r>
          </a:p>
          <a:p>
            <a:r>
              <a:rPr lang="fi-FI" sz="1800" dirty="0" err="1" smtClean="0"/>
              <a:t>Tehään</a:t>
            </a:r>
            <a:r>
              <a:rPr lang="fi-FI" sz="1800" dirty="0" smtClean="0"/>
              <a:t> kouluhommia ilman pareja tai opettajat valitsee pareja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1800" b="1" dirty="0" smtClean="0"/>
              <a:t>MUUT</a:t>
            </a:r>
          </a:p>
          <a:p>
            <a:r>
              <a:rPr lang="fi-FI" sz="1800" dirty="0" smtClean="0"/>
              <a:t>Paremmat suunnitelmat lukkariin</a:t>
            </a:r>
          </a:p>
          <a:p>
            <a:endParaRPr lang="en-US" dirty="0"/>
          </a:p>
        </p:txBody>
      </p:sp>
      <p:sp>
        <p:nvSpPr>
          <p:cNvPr id="7" name="Tekstin paikkamerkki 4"/>
          <p:cNvSpPr txBox="1">
            <a:spLocks/>
          </p:cNvSpPr>
          <p:nvPr/>
        </p:nvSpPr>
        <p:spPr>
          <a:xfrm>
            <a:off x="457200" y="1249176"/>
            <a:ext cx="5364163" cy="40920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400" dirty="0" smtClean="0">
                <a:latin typeface="Arial Black" panose="020B0A04020102020204" pitchFamily="34" charset="0"/>
              </a:rPr>
              <a:t>Estäviä tekijöitä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8" name="Tekstin paikkamerkki 5"/>
          <p:cNvSpPr txBox="1">
            <a:spLocks/>
          </p:cNvSpPr>
          <p:nvPr/>
        </p:nvSpPr>
        <p:spPr>
          <a:xfrm>
            <a:off x="6172037" y="1264678"/>
            <a:ext cx="5364163" cy="40920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>
                <a:latin typeface="Arial Black" panose="020B0A04020102020204" pitchFamily="34" charset="0"/>
              </a:rPr>
              <a:t>Ratkaisuja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9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787400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</a:t>
            </a:r>
            <a:r>
              <a:rPr lang="fi-FI" sz="2400" dirty="0" smtClean="0">
                <a:solidFill>
                  <a:schemeClr val="accent1"/>
                </a:solidFill>
              </a:rPr>
              <a:t>aikana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Mitkä </a:t>
            </a:r>
            <a:r>
              <a:rPr lang="fi-FI" sz="2000" i="1" dirty="0">
                <a:solidFill>
                  <a:schemeClr val="accent1"/>
                </a:solidFill>
              </a:rPr>
              <a:t>asiat estävät/vaikeuttavat/hankaloittavat luokkakavereitasi liikkumasta koulupäivän aikana? </a:t>
            </a:r>
            <a:r>
              <a:rPr lang="fi-FI" sz="2000" i="1" dirty="0"/>
              <a:t/>
            </a:r>
            <a:br>
              <a:rPr lang="fi-FI" sz="2000" i="1" dirty="0"/>
            </a:br>
            <a:endParaRPr lang="fi-FI" sz="2000" dirty="0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/>
          </p:nvPr>
        </p:nvSpPr>
        <p:spPr>
          <a:xfrm>
            <a:off x="457363" y="1970546"/>
            <a:ext cx="5364000" cy="4241795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VÄLITUNNIT</a:t>
            </a:r>
          </a:p>
          <a:p>
            <a:r>
              <a:rPr lang="fi-FI" sz="1800" dirty="0" smtClean="0"/>
              <a:t>Ei </a:t>
            </a:r>
            <a:r>
              <a:rPr lang="fi-FI" sz="1800" dirty="0"/>
              <a:t>ole aikaa liikkua välitunneilla, liian lyhyt aika</a:t>
            </a:r>
          </a:p>
          <a:p>
            <a:r>
              <a:rPr lang="fi-FI" sz="1800" dirty="0"/>
              <a:t>Ulkona välitunneilla ei ole tekemistä paitsi koris &amp; futis &amp; pingis (</a:t>
            </a:r>
            <a:r>
              <a:rPr lang="fi-FI" sz="1800" dirty="0" err="1"/>
              <a:t>pitäis</a:t>
            </a:r>
            <a:r>
              <a:rPr lang="fi-FI" sz="1800" dirty="0"/>
              <a:t> lisätä tennis jne. hyppynarut)</a:t>
            </a:r>
          </a:p>
          <a:p>
            <a:r>
              <a:rPr lang="fi-FI" sz="1800" dirty="0"/>
              <a:t>Voisi olla enemmän liikuntavälineitä  esim. palloja</a:t>
            </a:r>
          </a:p>
          <a:p>
            <a:r>
              <a:rPr lang="fi-FI" sz="1800" dirty="0"/>
              <a:t>Talvisin ulkona huonommat </a:t>
            </a:r>
            <a:r>
              <a:rPr lang="fi-FI" sz="1800" dirty="0" smtClean="0"/>
              <a:t>sääolosuhteet</a:t>
            </a:r>
          </a:p>
          <a:p>
            <a:r>
              <a:rPr lang="fi-FI" sz="1800" dirty="0" smtClean="0"/>
              <a:t>Ei ole </a:t>
            </a:r>
            <a:r>
              <a:rPr lang="fi-FI" sz="1800" dirty="0" err="1" smtClean="0"/>
              <a:t>hengailupaikkoja</a:t>
            </a:r>
            <a:r>
              <a:rPr lang="fi-FI" sz="1800" dirty="0" smtClean="0"/>
              <a:t>, heti kun alkaa 11.45 välkkä, ne alkaa käyttää </a:t>
            </a:r>
            <a:r>
              <a:rPr lang="fi-FI" sz="1800" dirty="0" err="1" smtClean="0"/>
              <a:t>kännyy</a:t>
            </a:r>
            <a:r>
              <a:rPr lang="fi-FI" sz="1800" dirty="0" smtClean="0"/>
              <a:t>, koska ei ole muuta tekemistä siihen saakka kun ruokailu alkaa</a:t>
            </a:r>
          </a:p>
          <a:p>
            <a:r>
              <a:rPr lang="fi-FI" sz="1800" dirty="0" smtClean="0"/>
              <a:t>Kun </a:t>
            </a:r>
            <a:r>
              <a:rPr lang="fi-FI" sz="1800" dirty="0" err="1" smtClean="0"/>
              <a:t>yläasteelaisille</a:t>
            </a:r>
            <a:r>
              <a:rPr lang="fi-FI" sz="1800" dirty="0" smtClean="0"/>
              <a:t> ei ole pakko mennä välkälle, se estää liikkumasta</a:t>
            </a:r>
          </a:p>
          <a:p>
            <a:r>
              <a:rPr lang="fi-FI" sz="1800" dirty="0" smtClean="0"/>
              <a:t>Jotkut jäävät sisälle eivät he menisi ulkovälkälle</a:t>
            </a:r>
          </a:p>
          <a:p>
            <a:r>
              <a:rPr lang="fi-FI" sz="1800" dirty="0" smtClean="0"/>
              <a:t>11.00-11.45 on joskus liikuntakerho, mutta </a:t>
            </a:r>
            <a:r>
              <a:rPr lang="fi-FI" sz="1800" dirty="0" err="1" smtClean="0"/>
              <a:t>kerkee</a:t>
            </a:r>
            <a:r>
              <a:rPr lang="fi-FI" sz="1800" dirty="0" smtClean="0"/>
              <a:t> vaan olla vähän aikaa, koska ruokailu on 11.15, 11.20, 11.25</a:t>
            </a:r>
          </a:p>
          <a:p>
            <a:pPr marL="0" indent="0">
              <a:buNone/>
            </a:pPr>
            <a:endParaRPr lang="fi-FI" sz="1800" dirty="0" smtClean="0"/>
          </a:p>
        </p:txBody>
      </p:sp>
      <p:sp>
        <p:nvSpPr>
          <p:cNvPr id="11" name="Sisällön paikkamerkki 3"/>
          <p:cNvSpPr txBox="1">
            <a:spLocks/>
          </p:cNvSpPr>
          <p:nvPr/>
        </p:nvSpPr>
        <p:spPr>
          <a:xfrm>
            <a:off x="6174000" y="1964987"/>
            <a:ext cx="5364000" cy="4241795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800" b="1" dirty="0" smtClean="0"/>
              <a:t>VÄLITUNNIT</a:t>
            </a:r>
          </a:p>
          <a:p>
            <a:r>
              <a:rPr lang="fi-FI" sz="1800" dirty="0" smtClean="0"/>
              <a:t>Välitunneille voisi hankkia uusia lautapelejä ja ulkoiluvälineitä</a:t>
            </a:r>
          </a:p>
          <a:p>
            <a:r>
              <a:rPr lang="fi-FI" sz="1800" dirty="0" smtClean="0"/>
              <a:t>Lisätään välkälle jotain kivaa ja kisat </a:t>
            </a:r>
            <a:r>
              <a:rPr lang="fi-FI" sz="1800" dirty="0" err="1" smtClean="0"/>
              <a:t>mis</a:t>
            </a:r>
            <a:r>
              <a:rPr lang="fi-FI" sz="1800" dirty="0" smtClean="0"/>
              <a:t> vois olla pieni palkinto</a:t>
            </a:r>
          </a:p>
          <a:p>
            <a:r>
              <a:rPr lang="fi-FI" sz="1800" dirty="0" smtClean="0"/>
              <a:t>Käytävillä välitunti aikana jotain toiminnallista</a:t>
            </a:r>
          </a:p>
          <a:p>
            <a:r>
              <a:rPr lang="fi-FI" sz="1800" dirty="0" smtClean="0"/>
              <a:t>Liikuntakerhot välituntien aikana</a:t>
            </a:r>
          </a:p>
          <a:p>
            <a:r>
              <a:rPr lang="fi-FI" sz="1800" dirty="0" smtClean="0"/>
              <a:t>Lisää piilotusleikkejä (esim. pääsiäismunien etsintä)</a:t>
            </a:r>
          </a:p>
          <a:p>
            <a:r>
              <a:rPr lang="fi-FI" sz="1800" dirty="0" smtClean="0"/>
              <a:t>Kilpailuihin hyviä palkintoja (esim. leffalippuja)</a:t>
            </a:r>
          </a:p>
          <a:p>
            <a:r>
              <a:rPr lang="fi-FI" sz="1800" dirty="0" smtClean="0"/>
              <a:t>Käydä aina ulkona</a:t>
            </a:r>
          </a:p>
          <a:p>
            <a:r>
              <a:rPr lang="fi-FI" sz="1800" dirty="0" smtClean="0"/>
              <a:t>Jos opettajat tekee luokassa pieni jumppaa</a:t>
            </a:r>
          </a:p>
          <a:p>
            <a:r>
              <a:rPr lang="fi-FI" sz="1800" dirty="0" smtClean="0"/>
              <a:t>Jooga tunnin jälkeen peilisalissa</a:t>
            </a:r>
          </a:p>
          <a:p>
            <a:r>
              <a:rPr lang="fi-FI" sz="1800" dirty="0" smtClean="0"/>
              <a:t>Kunnon talvivaatteet</a:t>
            </a:r>
          </a:p>
          <a:p>
            <a:endParaRPr lang="en-US" dirty="0"/>
          </a:p>
        </p:txBody>
      </p:sp>
      <p:sp>
        <p:nvSpPr>
          <p:cNvPr id="12" name="Tekstin paikkamerkki 6"/>
          <p:cNvSpPr txBox="1">
            <a:spLocks/>
          </p:cNvSpPr>
          <p:nvPr/>
        </p:nvSpPr>
        <p:spPr>
          <a:xfrm>
            <a:off x="6174000" y="1555784"/>
            <a:ext cx="5364163" cy="40920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b="1" dirty="0" smtClean="0">
                <a:latin typeface="Arial Black" panose="020B0A04020102020204" pitchFamily="34" charset="0"/>
              </a:rPr>
              <a:t>Ratkaisuja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13" name="Tekstin paikkamerkki 7"/>
          <p:cNvSpPr txBox="1">
            <a:spLocks/>
          </p:cNvSpPr>
          <p:nvPr/>
        </p:nvSpPr>
        <p:spPr>
          <a:xfrm>
            <a:off x="457200" y="1555784"/>
            <a:ext cx="5364163" cy="40920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b="1" dirty="0" smtClean="0">
                <a:latin typeface="Arial Black" panose="020B0A04020102020204" pitchFamily="34" charset="0"/>
              </a:rPr>
              <a:t>Estäviä tekijöitä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92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0629"/>
            <a:ext cx="11234738" cy="1064759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</a:t>
            </a:r>
            <a:r>
              <a:rPr lang="fi-FI" sz="2400" dirty="0" smtClean="0">
                <a:solidFill>
                  <a:schemeClr val="accent1"/>
                </a:solidFill>
              </a:rPr>
              <a:t>jälkeen</a:t>
            </a:r>
            <a:br>
              <a:rPr lang="fi-FI" sz="24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Mikä </a:t>
            </a:r>
            <a:r>
              <a:rPr lang="fi-FI" sz="2000" i="1" dirty="0">
                <a:solidFill>
                  <a:schemeClr val="accent1"/>
                </a:solidFill>
              </a:rPr>
              <a:t>saa luokkakaverisi liikkumaan koulupäivän jälkeen?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</a:t>
            </a:r>
            <a:r>
              <a:rPr lang="fi-FI" sz="2000" i="1" dirty="0" smtClean="0">
                <a:solidFill>
                  <a:schemeClr val="accent1"/>
                </a:solidFill>
              </a:rPr>
              <a:t/>
            </a:r>
            <a:br>
              <a:rPr lang="fi-FI" sz="2000" i="1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liikkumaan </a:t>
            </a:r>
            <a:r>
              <a:rPr lang="fi-FI" sz="2000" i="1" dirty="0">
                <a:solidFill>
                  <a:schemeClr val="accent1"/>
                </a:solidFill>
              </a:rPr>
              <a:t>koulupäivän jälkeen vapaa-ajalla? </a:t>
            </a:r>
            <a:r>
              <a:rPr lang="fi-FI" sz="2000" i="1" dirty="0"/>
              <a:t/>
            </a:r>
            <a:br>
              <a:rPr lang="fi-FI" sz="2000" i="1" dirty="0"/>
            </a:b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74237"/>
            <a:ext cx="11234738" cy="4702726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VAPAA-AJAN LIIKKUMINEN</a:t>
            </a:r>
          </a:p>
          <a:p>
            <a:r>
              <a:rPr lang="fi-FI" sz="1900" dirty="0" smtClean="0"/>
              <a:t>Kotiin kävely (jos asuu kaukana)</a:t>
            </a:r>
          </a:p>
          <a:p>
            <a:r>
              <a:rPr lang="fi-FI" sz="1900" dirty="0" smtClean="0"/>
              <a:t>Kauppaan kävely</a:t>
            </a:r>
          </a:p>
          <a:p>
            <a:r>
              <a:rPr lang="fi-FI" sz="1900" dirty="0" smtClean="0"/>
              <a:t>Kauppakeskuksissa liikkuminen (jos on siellä kauan)</a:t>
            </a:r>
          </a:p>
          <a:p>
            <a:r>
              <a:rPr lang="fi-FI" sz="1900" dirty="0" smtClean="0"/>
              <a:t>Iltalenkki</a:t>
            </a:r>
          </a:p>
          <a:p>
            <a:r>
              <a:rPr lang="fi-FI" sz="1900" dirty="0" smtClean="0"/>
              <a:t>Kaupungille meno</a:t>
            </a:r>
          </a:p>
          <a:p>
            <a:r>
              <a:rPr lang="fi-FI" sz="1900" dirty="0" smtClean="0"/>
              <a:t>Voidaan mennä koulun jälkeen jonnekin ulos esim. keskustaan, elokuvateatteri</a:t>
            </a:r>
          </a:p>
          <a:p>
            <a:r>
              <a:rPr lang="fi-FI" sz="1900" dirty="0" smtClean="0"/>
              <a:t>Pidempi kävelyreitti koulusta kotiin</a:t>
            </a:r>
          </a:p>
          <a:p>
            <a:r>
              <a:rPr lang="fi-FI" sz="1900" dirty="0" smtClean="0"/>
              <a:t>Aamulenkki</a:t>
            </a:r>
          </a:p>
          <a:p>
            <a:r>
              <a:rPr lang="fi-FI" sz="1900" dirty="0" smtClean="0"/>
              <a:t>Tottuu liikkumaan – säännöllisyys</a:t>
            </a:r>
          </a:p>
          <a:p>
            <a:r>
              <a:rPr lang="fi-FI" sz="1900" dirty="0" smtClean="0"/>
              <a:t>Liikkumispelit GPS</a:t>
            </a:r>
          </a:p>
          <a:p>
            <a:pPr lvl="1"/>
            <a:endParaRPr lang="fi-FI" sz="1700" dirty="0" smtClean="0"/>
          </a:p>
        </p:txBody>
      </p:sp>
    </p:spTree>
    <p:extLst>
      <p:ext uri="{BB962C8B-B14F-4D97-AF65-F5344CB8AC3E}">
        <p14:creationId xmlns:p14="http://schemas.microsoft.com/office/powerpoint/2010/main" val="4096238377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6939667D-C73E-4C9A-9ED9-680EF7589B6C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Asettelumallit.pptx [Vain luku]" id="{354B808C-3598-4EB5-AD80-3E979D1811D7}" vid="{D209B343-CA08-4BCB-94F1-2DCABC54E780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4D547177-20A8-454E-897F-38F507DBC3AB}"/>
    </a:ext>
  </a:extLst>
</a:theme>
</file>

<file path=ppt/theme/theme5.xml><?xml version="1.0" encoding="utf-8"?>
<a:theme xmlns:a="http://schemas.openxmlformats.org/drawingml/2006/main" name="1_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HaiPro-koulutus_14.2. ja 10.4.2018_Ranta</Template>
  <TotalTime>492</TotalTime>
  <Words>963</Words>
  <Application>Microsoft Office PowerPoint</Application>
  <PresentationFormat>Laajakuva</PresentationFormat>
  <Paragraphs>168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HKI-perus</vt:lpstr>
      <vt:lpstr>HKI-bussi</vt:lpstr>
      <vt:lpstr>HKI-metro</vt:lpstr>
      <vt:lpstr>HKI-spåra</vt:lpstr>
      <vt:lpstr>1_HKI-perus</vt:lpstr>
      <vt:lpstr>Liikkumisen lisääminen koululaisten arkeen</vt:lpstr>
      <vt:lpstr>Osallistujat (N= 34):   </vt:lpstr>
      <vt:lpstr>Tavoitteet</vt:lpstr>
      <vt:lpstr>Pajan tavoitteet:  </vt:lpstr>
      <vt:lpstr>Ryhmä Koulupäivän aikana Mikä saa luokkakaverisi liikkumaan koulupäivän aikana?  Mitkä asiat edistävät/tukevat/auttavat/kannustavat luokkakavereitasi liikkumaan koulupäivän aikana? </vt:lpstr>
      <vt:lpstr>Ryhmä Koulupäivän aikana Mikä saa luokkakaverisi liikkumaan koulupäivän aikana?  Mitkä asiat edistävät/tukevat/auttavat/kannustavat luokkakavereitasi  liikkumaan koulupäivän aikana? </vt:lpstr>
      <vt:lpstr>Ryhmä Koulupäivän aikana Mitkä asiat estävät/vaikeuttavat/hankaloittavat luokkakavereitasi liikkumasta koulupäivän aikana?  </vt:lpstr>
      <vt:lpstr>Ryhmä Koulupäivän aikana Mitkä asiat estävät/vaikeuttavat/hankaloittavat luokkakavereitasi liikkumasta koulupäivän aikana?  </vt:lpstr>
      <vt:lpstr>Ryhmä Koulupäivän jälkeen Mikä saa luokkakaverisi liikkumaan koulupäivän jälkeen? Mitkä asiat edistävät/tukevat/auttavat/kannustavat luokkakavereitasi  liikkumaan koulupäivän jälkeen vapaa-ajalla?  </vt:lpstr>
      <vt:lpstr>Ryhmä Koulupäivän jälkeen Mikä saa luokkakaverisi liikkumaan koulupäivän jälkeen? Mitkä asiat edistävät/tukevat/auttavat/kannustavat luokkakavereitasi liikkumaan koulupäivän jälkeen vapaa-ajalla?  </vt:lpstr>
      <vt:lpstr>Ryhmä Koulupäivän jälkeen Mitkä asiat estävät/vaikeuttavat/hankaloittavat liikkumista ja liikuntaa koulupäivän jälkeen vapaa-ajalla? </vt:lpstr>
      <vt:lpstr>Jatkosuunnitelma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Säilä Minna</dc:creator>
  <cp:lastModifiedBy>Salmivaara-Pesonen Tuula</cp:lastModifiedBy>
  <cp:revision>65</cp:revision>
  <cp:lastPrinted>2018-11-26T14:59:43Z</cp:lastPrinted>
  <dcterms:created xsi:type="dcterms:W3CDTF">2018-11-26T07:40:04Z</dcterms:created>
  <dcterms:modified xsi:type="dcterms:W3CDTF">2020-09-10T11:07:05Z</dcterms:modified>
</cp:coreProperties>
</file>